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89"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58" r:id="rId32"/>
    <p:sldId id="274" r:id="rId33"/>
    <p:sldId id="275" r:id="rId34"/>
    <p:sldId id="276" r:id="rId35"/>
    <p:sldId id="277" r:id="rId36"/>
    <p:sldId id="278" r:id="rId37"/>
    <p:sldId id="279" r:id="rId38"/>
    <p:sldId id="280" r:id="rId39"/>
    <p:sldId id="281" r:id="rId40"/>
    <p:sldId id="282" r:id="rId41"/>
    <p:sldId id="283" r:id="rId42"/>
    <p:sldId id="284" r:id="rId43"/>
    <p:sldId id="304" r:id="rId44"/>
    <p:sldId id="285" r:id="rId45"/>
    <p:sldId id="286" r:id="rId46"/>
    <p:sldId id="287" r:id="rId47"/>
    <p:sldId id="28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59"/>
            <p14:sldId id="260"/>
            <p14:sldId id="261"/>
            <p14:sldId id="262"/>
            <p14:sldId id="263"/>
            <p14:sldId id="264"/>
            <p14:sldId id="265"/>
            <p14:sldId id="266"/>
            <p14:sldId id="267"/>
            <p14:sldId id="268"/>
            <p14:sldId id="269"/>
            <p14:sldId id="270"/>
            <p14:sldId id="273"/>
            <p14:sldId id="272"/>
            <p14:sldId id="289"/>
            <p14:sldId id="292"/>
            <p14:sldId id="293"/>
            <p14:sldId id="294"/>
            <p14:sldId id="295"/>
            <p14:sldId id="296"/>
            <p14:sldId id="297"/>
            <p14:sldId id="298"/>
            <p14:sldId id="299"/>
            <p14:sldId id="300"/>
            <p14:sldId id="301"/>
            <p14:sldId id="302"/>
            <p14:sldId id="303"/>
            <p14:sldId id="258"/>
            <p14:sldId id="274"/>
            <p14:sldId id="275"/>
            <p14:sldId id="276"/>
            <p14:sldId id="277"/>
            <p14:sldId id="278"/>
            <p14:sldId id="279"/>
            <p14:sldId id="280"/>
            <p14:sldId id="281"/>
            <p14:sldId id="282"/>
            <p14:sldId id="283"/>
            <p14:sldId id="284"/>
            <p14:sldId id="304"/>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735"/>
    <p:restoredTop sz="94495"/>
  </p:normalViewPr>
  <p:slideViewPr>
    <p:cSldViewPr snapToGrid="0" snapToObjects="1">
      <p:cViewPr varScale="1">
        <p:scale>
          <a:sx n="169" d="100"/>
          <a:sy n="169" d="100"/>
        </p:scale>
        <p:origin x="224"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31</a:t>
            </a:fld>
            <a:endParaRPr lang="en-US"/>
          </a:p>
        </p:txBody>
      </p:sp>
    </p:spTree>
    <p:extLst>
      <p:ext uri="{BB962C8B-B14F-4D97-AF65-F5344CB8AC3E}">
        <p14:creationId xmlns:p14="http://schemas.microsoft.com/office/powerpoint/2010/main" val="1009018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39364" y="6500813"/>
            <a:ext cx="301366" cy="297389"/>
          </a:xfrm>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5767750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190625" y="2268141"/>
            <a:ext cx="9810750"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86208904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98406" y="446484"/>
            <a:ext cx="5000625" cy="578643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892969" y="446484"/>
            <a:ext cx="5000625" cy="2803922"/>
          </a:xfrm>
          <a:prstGeom prst="rect">
            <a:avLst/>
          </a:prstGeom>
        </p:spPr>
        <p:txBody>
          <a:bodyPr anchor="b"/>
          <a:lstStyle>
            <a:lvl1pPr>
              <a:defRPr sz="4219"/>
            </a:lvl1pPr>
          </a:lstStyle>
          <a:p>
            <a:r>
              <a:t>Title Text</a:t>
            </a:r>
          </a:p>
        </p:txBody>
      </p:sp>
      <p:sp>
        <p:nvSpPr>
          <p:cNvPr id="40" name="Shape 40"/>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18788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401561963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625056" indent="-312528">
              <a:spcBef>
                <a:spcPts val="914"/>
              </a:spcBef>
              <a:buFont typeface="Arial" panose="020B0604020202020204" pitchFamily="34" charset="0"/>
              <a:buChar char="•"/>
              <a:defRPr sz="1969"/>
            </a:lvl2pPr>
            <a:lvl3pPr>
              <a:spcBef>
                <a:spcPts val="914"/>
              </a:spcBef>
              <a:buChar char="★"/>
              <a:defRPr sz="1969"/>
            </a:lvl3pPr>
            <a:lvl4pPr>
              <a:defRPr sz="1687"/>
            </a:lvl4pPr>
            <a:lvl5pPr>
              <a:defRPr sz="1406"/>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60091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298406" y="1830586"/>
            <a:ext cx="5000625" cy="4420195"/>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1676961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8026817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98406" y="3580805"/>
            <a:ext cx="5000625"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304236" y="625078"/>
            <a:ext cx="5000626"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892969" y="625078"/>
            <a:ext cx="5000625"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226573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190625" y="4473774"/>
            <a:ext cx="9810750" cy="362215"/>
          </a:xfrm>
          <a:prstGeom prst="rect">
            <a:avLst/>
          </a:prstGeom>
        </p:spPr>
        <p:txBody>
          <a:bodyPr anchor="t">
            <a:spAutoFit/>
          </a:bodyPr>
          <a:lstStyle>
            <a:lvl1pPr marL="0" indent="0" algn="ctr">
              <a:spcBef>
                <a:spcPts val="0"/>
              </a:spcBef>
              <a:buSzTx/>
              <a:buNone/>
              <a:defRPr sz="1687"/>
            </a:lvl1pPr>
          </a:lstStyle>
          <a:p>
            <a:r>
              <a:t>–Johnny Appleseed</a:t>
            </a:r>
          </a:p>
        </p:txBody>
      </p:sp>
      <p:sp>
        <p:nvSpPr>
          <p:cNvPr id="94" name="Shape 94"/>
          <p:cNvSpPr>
            <a:spLocks noGrp="1"/>
          </p:cNvSpPr>
          <p:nvPr>
            <p:ph type="body" sz="quarter" idx="14"/>
          </p:nvPr>
        </p:nvSpPr>
        <p:spPr>
          <a:xfrm>
            <a:off x="1190625" y="2984579"/>
            <a:ext cx="9810750" cy="513795"/>
          </a:xfrm>
          <a:prstGeom prst="rect">
            <a:avLst/>
          </a:prstGeom>
        </p:spPr>
        <p:txBody>
          <a:bodyPr>
            <a:spAutoFit/>
          </a:bodyPr>
          <a:lstStyle>
            <a:lvl1pPr marL="0" indent="0" algn="ctr">
              <a:spcBef>
                <a:spcPts val="0"/>
              </a:spcBef>
              <a:buSzTx/>
              <a:buNone/>
              <a:defRPr sz="2672"/>
            </a:lvl1pPr>
          </a:lstStyle>
          <a:p>
            <a:r>
              <a:t>“Type a quote here.” </a:t>
            </a:r>
          </a:p>
        </p:txBody>
      </p:sp>
      <p:sp>
        <p:nvSpPr>
          <p:cNvPr id="95" name="Shape 95"/>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28044340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2192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24007470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04153340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90625" y="1151930"/>
            <a:ext cx="9810750" cy="2321719"/>
          </a:xfrm>
          <a:prstGeom prst="rect">
            <a:avLst/>
          </a:prstGeom>
        </p:spPr>
        <p:txBody>
          <a:bodyPr anchor="b"/>
          <a:lstStyle/>
          <a:p>
            <a:r>
              <a:rPr dirty="0"/>
              <a:t>Title Text</a:t>
            </a:r>
          </a:p>
        </p:txBody>
      </p:sp>
      <p:sp>
        <p:nvSpPr>
          <p:cNvPr id="12" name="Shape 12"/>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372130198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2/13/20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5939364" y="6505278"/>
            <a:ext cx="301366" cy="297389"/>
          </a:xfrm>
          <a:prstGeom prst="rect">
            <a:avLst/>
          </a:prstGeom>
          <a:ln w="12700">
            <a:miter lim="400000"/>
          </a:ln>
        </p:spPr>
        <p:txBody>
          <a:bodyPr wrap="none" lIns="50800" tIns="50800" rIns="50800" bIns="50800">
            <a:spAutoFit/>
          </a:bodyPr>
          <a:lstStyle>
            <a:lvl1pPr>
              <a:defRPr sz="1266"/>
            </a:lvl1pPr>
          </a:lstStyle>
          <a:p>
            <a:pPr algn="ctr" defTabSz="410751" hangingPunct="0"/>
            <a:fld id="{86CB4B4D-7CA3-9044-876B-883B54F8677D}" type="slidenum">
              <a:rPr lang="en-US" kern="0" smtClean="0">
                <a:solidFill>
                  <a:srgbClr val="000000"/>
                </a:solidFill>
                <a:sym typeface="Helvetica Light"/>
              </a:rPr>
              <a:pPr algn="ctr" defTabSz="410751" hangingPunct="0"/>
              <a:t>‹#›</a:t>
            </a:fld>
            <a:endParaRPr lang="en-US" kern="0">
              <a:solidFill>
                <a:srgbClr val="000000"/>
              </a:solidFill>
              <a:sym typeface="Helvetica Light"/>
            </a:endParaRPr>
          </a:p>
        </p:txBody>
      </p:sp>
    </p:spTree>
    <p:extLst>
      <p:ext uri="{BB962C8B-B14F-4D97-AF65-F5344CB8AC3E}">
        <p14:creationId xmlns:p14="http://schemas.microsoft.com/office/powerpoint/2010/main" val="17289074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mn-lt"/>
          <a:ea typeface="+mn-ea"/>
          <a:cs typeface="+mn-cs"/>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yarnpkg.com/"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br>
              <a:rPr lang="en-US" sz="6600" dirty="0"/>
            </a:br>
            <a:r>
              <a:rPr lang="en-US" sz="6600" dirty="0"/>
              <a:t>Lesson 02: Bash, Regex, Build Tools and Testing</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5287" y="442912"/>
            <a:ext cx="11401425" cy="5972175"/>
          </a:xfrm>
          <a:prstGeom prst="rect">
            <a:avLst/>
          </a:prstGeom>
        </p:spPr>
      </p:pic>
    </p:spTree>
    <p:extLst>
      <p:ext uri="{BB962C8B-B14F-4D97-AF65-F5344CB8AC3E}">
        <p14:creationId xmlns:p14="http://schemas.microsoft.com/office/powerpoint/2010/main" val="15408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504825"/>
            <a:ext cx="11811000" cy="5848350"/>
          </a:xfrm>
          <a:prstGeom prst="rect">
            <a:avLst/>
          </a:prstGeom>
        </p:spPr>
      </p:pic>
    </p:spTree>
    <p:extLst>
      <p:ext uri="{BB962C8B-B14F-4D97-AF65-F5344CB8AC3E}">
        <p14:creationId xmlns:p14="http://schemas.microsoft.com/office/powerpoint/2010/main" val="3040879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452437"/>
            <a:ext cx="11887200" cy="5953125"/>
          </a:xfrm>
          <a:prstGeom prst="rect">
            <a:avLst/>
          </a:prstGeom>
        </p:spPr>
      </p:pic>
    </p:spTree>
    <p:extLst>
      <p:ext uri="{BB962C8B-B14F-4D97-AF65-F5344CB8AC3E}">
        <p14:creationId xmlns:p14="http://schemas.microsoft.com/office/powerpoint/2010/main" val="1397888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266" y="419100"/>
            <a:ext cx="11810921" cy="6026150"/>
          </a:xfrm>
          <a:prstGeom prst="rect">
            <a:avLst/>
          </a:prstGeom>
        </p:spPr>
      </p:pic>
    </p:spTree>
    <p:extLst>
      <p:ext uri="{BB962C8B-B14F-4D97-AF65-F5344CB8AC3E}">
        <p14:creationId xmlns:p14="http://schemas.microsoft.com/office/powerpoint/2010/main" val="14882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if you want to count the number of JavaScript files in your project?</a:t>
            </a:r>
          </a:p>
          <a:p>
            <a:endParaRPr lang="en-US" dirty="0"/>
          </a:p>
          <a:p>
            <a:r>
              <a:rPr lang="en-US" dirty="0"/>
              <a:t>Or count the total number of lines in all those files?</a:t>
            </a:r>
          </a:p>
          <a:p>
            <a:pPr marL="0" indent="0">
              <a:buNone/>
            </a:pPr>
            <a:endParaRPr lang="en-US" dirty="0"/>
          </a:p>
        </p:txBody>
      </p:sp>
    </p:spTree>
    <p:extLst>
      <p:ext uri="{BB962C8B-B14F-4D97-AF65-F5344CB8AC3E}">
        <p14:creationId xmlns:p14="http://schemas.microsoft.com/office/powerpoint/2010/main" val="319384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470" y="2430161"/>
            <a:ext cx="11773930" cy="4323063"/>
          </a:xfrm>
        </p:spPr>
        <p:txBody>
          <a:bodyPr>
            <a:normAutofit fontScale="77500" lnSpcReduction="20000"/>
          </a:bodyPr>
          <a:lstStyle/>
          <a:p>
            <a:r>
              <a:rPr lang="en-US" dirty="0"/>
              <a:t>“</a:t>
            </a:r>
            <a:r>
              <a:rPr lang="en-US" i="1" dirty="0"/>
              <a:t>find</a:t>
            </a:r>
            <a:r>
              <a:rPr lang="en-US" dirty="0"/>
              <a:t>” all the files recursively in the current folder “.”</a:t>
            </a:r>
          </a:p>
          <a:p>
            <a:pPr lvl="1"/>
            <a:r>
              <a:rPr lang="en-US" dirty="0"/>
              <a:t>WARNING: on Mac, you will need to add </a:t>
            </a:r>
            <a:r>
              <a:rPr lang="en-US" b="1" dirty="0"/>
              <a:t>–E</a:t>
            </a:r>
            <a:r>
              <a:rPr lang="en-US" dirty="0"/>
              <a:t>, </a:t>
            </a:r>
            <a:r>
              <a:rPr lang="en-US" dirty="0" err="1"/>
              <a:t>ie</a:t>
            </a:r>
            <a:r>
              <a:rPr lang="en-US" dirty="0"/>
              <a:t> “find -E”</a:t>
            </a:r>
          </a:p>
          <a:p>
            <a:r>
              <a:rPr lang="en-US" dirty="0"/>
              <a:t>matching the regular expression for JS/JSX files</a:t>
            </a:r>
          </a:p>
          <a:p>
            <a:pPr lvl="1"/>
            <a:r>
              <a:rPr lang="en-US" dirty="0"/>
              <a:t>“</a:t>
            </a:r>
            <a:r>
              <a:rPr lang="en-US" b="1" dirty="0"/>
              <a:t>^</a:t>
            </a:r>
            <a:r>
              <a:rPr lang="en-US" dirty="0"/>
              <a:t>” beginning of file name</a:t>
            </a:r>
          </a:p>
          <a:p>
            <a:pPr lvl="1"/>
            <a:r>
              <a:rPr lang="en-US" dirty="0"/>
              <a:t>“</a:t>
            </a:r>
            <a:r>
              <a:rPr lang="en-US" b="1" dirty="0"/>
              <a:t>.*</a:t>
            </a:r>
            <a:r>
              <a:rPr lang="en-US" dirty="0"/>
              <a:t>” any character (.), any number of times (*)</a:t>
            </a:r>
          </a:p>
          <a:p>
            <a:pPr lvl="1"/>
            <a:r>
              <a:rPr lang="en-US" dirty="0"/>
              <a:t>“</a:t>
            </a:r>
            <a:r>
              <a:rPr lang="en-US" b="1" u="sng" dirty="0"/>
              <a:t>\.</a:t>
            </a:r>
            <a:r>
              <a:rPr lang="en-US" dirty="0"/>
              <a:t>” escaped any-character to represent the character “.”</a:t>
            </a:r>
          </a:p>
          <a:p>
            <a:pPr lvl="1"/>
            <a:r>
              <a:rPr lang="en-US" dirty="0"/>
              <a:t>“</a:t>
            </a:r>
            <a:r>
              <a:rPr lang="en-US" b="1" dirty="0"/>
              <a:t>\.</a:t>
            </a:r>
            <a:r>
              <a:rPr lang="en-US" b="1" dirty="0" err="1"/>
              <a:t>jsx</a:t>
            </a:r>
            <a:r>
              <a:rPr lang="en-US" b="1" dirty="0"/>
              <a:t>?</a:t>
            </a:r>
            <a:r>
              <a:rPr lang="en-US" dirty="0"/>
              <a:t>” file ending, where the last “x” is optional (</a:t>
            </a:r>
            <a:r>
              <a:rPr lang="en-US" dirty="0" err="1"/>
              <a:t>ie</a:t>
            </a:r>
            <a:r>
              <a:rPr lang="en-US" dirty="0"/>
              <a:t> “?”)</a:t>
            </a:r>
          </a:p>
          <a:p>
            <a:pPr lvl="1"/>
            <a:r>
              <a:rPr lang="en-US" dirty="0"/>
              <a:t>“</a:t>
            </a:r>
            <a:r>
              <a:rPr lang="en-US" b="1" dirty="0"/>
              <a:t>-not -path */</a:t>
            </a:r>
            <a:r>
              <a:rPr lang="en-US" b="1" dirty="0" err="1"/>
              <a:t>node_modules</a:t>
            </a:r>
            <a:r>
              <a:rPr lang="en-US" b="1" dirty="0"/>
              <a:t>/*</a:t>
            </a:r>
            <a:r>
              <a:rPr lang="en-US" dirty="0"/>
              <a:t>” excludes files of imported dependencies</a:t>
            </a:r>
          </a:p>
          <a:p>
            <a:r>
              <a:rPr lang="en-US" dirty="0"/>
              <a:t>“</a:t>
            </a:r>
            <a:r>
              <a:rPr lang="en-US" b="1" dirty="0"/>
              <a:t>| </a:t>
            </a:r>
            <a:r>
              <a:rPr lang="en-US" b="1" dirty="0" err="1"/>
              <a:t>wc</a:t>
            </a:r>
            <a:r>
              <a:rPr lang="en-US" b="1" dirty="0"/>
              <a:t> -l</a:t>
            </a:r>
            <a:r>
              <a:rPr lang="en-US" dirty="0"/>
              <a:t>”: pipe file names to line count program </a:t>
            </a:r>
          </a:p>
          <a:p>
            <a:r>
              <a:rPr lang="en-US" b="1" dirty="0"/>
              <a:t>cat `x`</a:t>
            </a:r>
            <a:r>
              <a:rPr lang="en-US" dirty="0"/>
              <a:t>: the </a:t>
            </a:r>
            <a:r>
              <a:rPr lang="en-US" b="1" dirty="0"/>
              <a:t>``</a:t>
            </a:r>
            <a:r>
              <a:rPr lang="en-US" dirty="0"/>
              <a:t> executes the command inside it, and then puts the output on the terminal </a:t>
            </a:r>
          </a:p>
          <a:p>
            <a:pPr lvl="1"/>
            <a:r>
              <a:rPr lang="en-US" dirty="0"/>
              <a:t>so, we print all content of all JS/JSX files with </a:t>
            </a:r>
            <a:r>
              <a:rPr lang="en-US" b="1" dirty="0"/>
              <a:t>cat</a:t>
            </a:r>
            <a:r>
              <a:rPr lang="en-US" dirty="0"/>
              <a:t> </a:t>
            </a:r>
          </a:p>
        </p:txBody>
      </p:sp>
      <p:pic>
        <p:nvPicPr>
          <p:cNvPr id="5" name="Picture 4"/>
          <p:cNvPicPr>
            <a:picLocks noChangeAspect="1"/>
          </p:cNvPicPr>
          <p:nvPr/>
        </p:nvPicPr>
        <p:blipFill>
          <a:blip r:embed="rId2"/>
          <a:stretch>
            <a:fillRect/>
          </a:stretch>
        </p:blipFill>
        <p:spPr>
          <a:xfrm>
            <a:off x="189470" y="219255"/>
            <a:ext cx="11773930" cy="1999346"/>
          </a:xfrm>
          <a:prstGeom prst="rect">
            <a:avLst/>
          </a:prstGeom>
        </p:spPr>
      </p:pic>
    </p:spTree>
    <p:extLst>
      <p:ext uri="{BB962C8B-B14F-4D97-AF65-F5344CB8AC3E}">
        <p14:creationId xmlns:p14="http://schemas.microsoft.com/office/powerpoint/2010/main" val="404322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Tips</a:t>
            </a:r>
          </a:p>
        </p:txBody>
      </p:sp>
      <p:sp>
        <p:nvSpPr>
          <p:cNvPr id="3" name="Content Placeholder 2"/>
          <p:cNvSpPr>
            <a:spLocks noGrp="1"/>
          </p:cNvSpPr>
          <p:nvPr>
            <p:ph idx="1"/>
          </p:nvPr>
        </p:nvSpPr>
        <p:spPr>
          <a:xfrm>
            <a:off x="284813" y="1825625"/>
            <a:ext cx="11632367" cy="4351338"/>
          </a:xfrm>
        </p:spPr>
        <p:txBody>
          <a:bodyPr/>
          <a:lstStyle/>
          <a:p>
            <a:r>
              <a:rPr lang="en-US" dirty="0"/>
              <a:t>User arrows (up/down) to go through history of commands</a:t>
            </a:r>
          </a:p>
          <a:p>
            <a:r>
              <a:rPr lang="en-US" dirty="0"/>
              <a:t>Use “tab” key to complete words, </a:t>
            </a:r>
            <a:r>
              <a:rPr lang="en-US" dirty="0" err="1"/>
              <a:t>ie</a:t>
            </a:r>
            <a:r>
              <a:rPr lang="en-US" dirty="0"/>
              <a:t> commands / file names</a:t>
            </a:r>
          </a:p>
          <a:p>
            <a:r>
              <a:rPr lang="en-US" dirty="0"/>
              <a:t>Bash commands can be put in executable scripts</a:t>
            </a:r>
          </a:p>
          <a:p>
            <a:pPr lvl="1"/>
            <a:r>
              <a:rPr lang="en-US" dirty="0"/>
              <a:t>Can use “</a:t>
            </a:r>
            <a:r>
              <a:rPr lang="en-US" i="1" dirty="0"/>
              <a:t>*.</a:t>
            </a:r>
            <a:r>
              <a:rPr lang="en-US" i="1" dirty="0" err="1"/>
              <a:t>sh</a:t>
            </a:r>
            <a:r>
              <a:rPr lang="en-US" dirty="0"/>
              <a:t>” as file extension, </a:t>
            </a:r>
            <a:r>
              <a:rPr lang="en-US" dirty="0" err="1"/>
              <a:t>eg</a:t>
            </a:r>
            <a:r>
              <a:rPr lang="en-US" dirty="0"/>
              <a:t> “</a:t>
            </a:r>
            <a:r>
              <a:rPr lang="en-US" i="1" dirty="0"/>
              <a:t>foo.sh</a:t>
            </a:r>
            <a:r>
              <a:rPr lang="en-US" dirty="0"/>
              <a:t>”</a:t>
            </a:r>
          </a:p>
          <a:p>
            <a:pPr lvl="1"/>
            <a:r>
              <a:rPr lang="en-US" dirty="0"/>
              <a:t>First lines needs to be “</a:t>
            </a:r>
            <a:r>
              <a:rPr lang="en-US" i="1" dirty="0"/>
              <a:t>#!&lt;</a:t>
            </a:r>
            <a:r>
              <a:rPr lang="en-US" i="1" dirty="0" err="1"/>
              <a:t>pathToBash</a:t>
            </a:r>
            <a:r>
              <a:rPr lang="en-US" i="1" dirty="0"/>
              <a:t>&gt;</a:t>
            </a:r>
            <a:r>
              <a:rPr lang="en-US" dirty="0"/>
              <a:t>”, </a:t>
            </a:r>
            <a:r>
              <a:rPr lang="en-US" dirty="0" err="1"/>
              <a:t>eg</a:t>
            </a:r>
            <a:r>
              <a:rPr lang="en-US" dirty="0"/>
              <a:t> “</a:t>
            </a:r>
            <a:r>
              <a:rPr lang="en-US" i="1" dirty="0"/>
              <a:t>#!/</a:t>
            </a:r>
            <a:r>
              <a:rPr lang="en-US" i="1" dirty="0" err="1"/>
              <a:t>usr</a:t>
            </a:r>
            <a:r>
              <a:rPr lang="en-US" i="1" dirty="0"/>
              <a:t>/bin/bash</a:t>
            </a:r>
            <a:r>
              <a:rPr lang="en-US" dirty="0"/>
              <a:t>”</a:t>
            </a:r>
          </a:p>
          <a:p>
            <a:pPr lvl="1"/>
            <a:r>
              <a:rPr lang="en-US" dirty="0"/>
              <a:t>Then it can be executed from terminal like any other program</a:t>
            </a:r>
          </a:p>
        </p:txBody>
      </p:sp>
    </p:spTree>
    <p:extLst>
      <p:ext uri="{BB962C8B-B14F-4D97-AF65-F5344CB8AC3E}">
        <p14:creationId xmlns:p14="http://schemas.microsoft.com/office/powerpoint/2010/main" val="287451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59C2-9A4A-C84F-83F1-D833650AC0A5}"/>
              </a:ext>
            </a:extLst>
          </p:cNvPr>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421495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964058"/>
          </a:xfrm>
        </p:spPr>
        <p:txBody>
          <a:bodyPr/>
          <a:lstStyle/>
          <a:p>
            <a:r>
              <a:rPr lang="en-US" dirty="0"/>
              <a:t>Constraints</a:t>
            </a:r>
          </a:p>
        </p:txBody>
      </p:sp>
      <p:sp>
        <p:nvSpPr>
          <p:cNvPr id="3" name="Text Placeholder 2"/>
          <p:cNvSpPr>
            <a:spLocks noGrp="1"/>
          </p:cNvSpPr>
          <p:nvPr>
            <p:ph type="body" idx="1"/>
          </p:nvPr>
        </p:nvSpPr>
        <p:spPr>
          <a:xfrm>
            <a:off x="219694" y="1276598"/>
            <a:ext cx="11792197" cy="5302796"/>
          </a:xfrm>
        </p:spPr>
        <p:txBody>
          <a:bodyPr>
            <a:normAutofit/>
          </a:bodyPr>
          <a:lstStyle/>
          <a:p>
            <a:r>
              <a:rPr lang="en-US" sz="3600" dirty="0"/>
              <a:t>Is “</a:t>
            </a:r>
            <a:r>
              <a:rPr lang="en-US" sz="3600" i="1" dirty="0" err="1"/>
              <a:t>loreipsum.com</a:t>
            </a:r>
            <a:r>
              <a:rPr lang="en-US" sz="3600" dirty="0"/>
              <a:t>” a valid email address?</a:t>
            </a:r>
          </a:p>
          <a:p>
            <a:pPr lvl="1"/>
            <a:r>
              <a:rPr lang="en-US" sz="2800" dirty="0"/>
              <a:t>no, it does not have the symbol “@” </a:t>
            </a:r>
          </a:p>
          <a:p>
            <a:r>
              <a:rPr lang="en-US" sz="3600" dirty="0"/>
              <a:t>Is “</a:t>
            </a:r>
            <a:r>
              <a:rPr lang="en-US" sz="3600" i="1" dirty="0"/>
              <a:t>3fenfrje35ddsre123345</a:t>
            </a:r>
            <a:r>
              <a:rPr lang="en-US" sz="3600" dirty="0"/>
              <a:t>” a valid telephone number? </a:t>
            </a:r>
          </a:p>
          <a:p>
            <a:pPr lvl="1"/>
            <a:r>
              <a:rPr lang="en-US" sz="2800" dirty="0"/>
              <a:t>no, it contains non-digits, and it is likely too long</a:t>
            </a:r>
          </a:p>
          <a:p>
            <a:r>
              <a:rPr lang="en-US" sz="3600" dirty="0"/>
              <a:t>When a String represents a specify type of value (</a:t>
            </a:r>
            <a:r>
              <a:rPr lang="en-US" sz="3600" dirty="0" err="1"/>
              <a:t>eg</a:t>
            </a:r>
            <a:r>
              <a:rPr lang="en-US" sz="3600" dirty="0"/>
              <a:t>, emails), we can use a regex to specify its </a:t>
            </a:r>
            <a:r>
              <a:rPr lang="en-US" sz="3600" i="1" dirty="0"/>
              <a:t>constraints</a:t>
            </a:r>
          </a:p>
          <a:p>
            <a:pPr lvl="1"/>
            <a:r>
              <a:rPr lang="en-US" sz="2800" dirty="0" err="1"/>
              <a:t>eg</a:t>
            </a:r>
            <a:r>
              <a:rPr lang="en-US" sz="2800" dirty="0"/>
              <a:t>, the subset of all possible strings representing a valid email</a:t>
            </a:r>
          </a:p>
          <a:p>
            <a:pPr lvl="1"/>
            <a:r>
              <a:rPr lang="en-US" sz="2800" dirty="0" err="1"/>
              <a:t>eg</a:t>
            </a:r>
            <a:r>
              <a:rPr lang="en-US" sz="2800" dirty="0"/>
              <a:t>, common when validating inputs in HTML forms</a:t>
            </a:r>
          </a:p>
        </p:txBody>
      </p:sp>
    </p:spTree>
    <p:extLst>
      <p:ext uri="{BB962C8B-B14F-4D97-AF65-F5344CB8AC3E}">
        <p14:creationId xmlns:p14="http://schemas.microsoft.com/office/powerpoint/2010/main" val="28536751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175" y="312539"/>
            <a:ext cx="8651081" cy="958121"/>
          </a:xfrm>
        </p:spPr>
        <p:txBody>
          <a:bodyPr>
            <a:normAutofit fontScale="90000"/>
          </a:bodyPr>
          <a:lstStyle/>
          <a:p>
            <a:r>
              <a:rPr lang="en-US" dirty="0"/>
              <a:t>Definition, Regex is either:</a:t>
            </a:r>
          </a:p>
        </p:txBody>
      </p:sp>
      <p:sp>
        <p:nvSpPr>
          <p:cNvPr id="3" name="Text Placeholder 2"/>
          <p:cNvSpPr>
            <a:spLocks noGrp="1"/>
          </p:cNvSpPr>
          <p:nvPr>
            <p:ph type="body" idx="1"/>
          </p:nvPr>
        </p:nvSpPr>
        <p:spPr>
          <a:xfrm>
            <a:off x="302821" y="1324100"/>
            <a:ext cx="11418124" cy="5348164"/>
          </a:xfrm>
        </p:spPr>
        <p:txBody>
          <a:bodyPr>
            <a:noAutofit/>
          </a:bodyPr>
          <a:lstStyle/>
          <a:p>
            <a:pPr marL="522368" indent="-522368">
              <a:buFont typeface="+mj-lt"/>
              <a:buAutoNum type="arabicPeriod"/>
            </a:pPr>
            <a:r>
              <a:rPr lang="en-US" sz="2800" dirty="0"/>
              <a:t>An empty set </a:t>
            </a:r>
          </a:p>
          <a:p>
            <a:pPr marL="522368" indent="-522368">
              <a:buFont typeface="+mj-lt"/>
              <a:buAutoNum type="arabicPeriod"/>
            </a:pPr>
            <a:r>
              <a:rPr lang="en-US" sz="2800" dirty="0"/>
              <a:t>An empty string</a:t>
            </a:r>
          </a:p>
          <a:p>
            <a:pPr marL="522368" indent="-522368">
              <a:buFont typeface="+mj-lt"/>
              <a:buAutoNum type="arabicPeriod"/>
            </a:pPr>
            <a:r>
              <a:rPr lang="en-US" sz="2800" dirty="0"/>
              <a:t>A single character</a:t>
            </a:r>
          </a:p>
          <a:p>
            <a:pPr marL="522368" indent="-522368">
              <a:buFont typeface="+mj-lt"/>
              <a:buAutoNum type="arabicPeriod"/>
            </a:pPr>
            <a:r>
              <a:rPr lang="en-US" sz="2800" dirty="0"/>
              <a:t>A regex enclosed in parentheses </a:t>
            </a:r>
            <a:r>
              <a:rPr lang="en-US" sz="2800" b="1" dirty="0"/>
              <a:t>()</a:t>
            </a:r>
          </a:p>
          <a:p>
            <a:pPr marL="522368" indent="-522368">
              <a:buFont typeface="+mj-lt"/>
              <a:buAutoNum type="arabicPeriod"/>
            </a:pPr>
            <a:r>
              <a:rPr lang="en-US" sz="2800" dirty="0"/>
              <a:t>Two or more concatenated </a:t>
            </a:r>
            <a:r>
              <a:rPr lang="en-US" sz="2800" dirty="0" err="1"/>
              <a:t>regexs</a:t>
            </a:r>
            <a:endParaRPr lang="en-US" sz="2800" dirty="0"/>
          </a:p>
          <a:p>
            <a:pPr marL="522368" indent="-522368">
              <a:buFont typeface="+mj-lt"/>
              <a:buAutoNum type="arabicPeriod"/>
            </a:pPr>
            <a:r>
              <a:rPr lang="en-US" sz="2800" dirty="0"/>
              <a:t>Two or more </a:t>
            </a:r>
            <a:r>
              <a:rPr lang="en-US" sz="2800" dirty="0" err="1"/>
              <a:t>regexs</a:t>
            </a:r>
            <a:r>
              <a:rPr lang="en-US" sz="2800" dirty="0"/>
              <a:t> separated by </a:t>
            </a:r>
            <a:r>
              <a:rPr lang="en-US" sz="2800" i="1" dirty="0"/>
              <a:t>or</a:t>
            </a:r>
            <a:r>
              <a:rPr lang="en-US" sz="2800" dirty="0"/>
              <a:t> operator </a:t>
            </a:r>
            <a:r>
              <a:rPr lang="en-US" sz="2800" b="1" dirty="0"/>
              <a:t>|</a:t>
            </a:r>
          </a:p>
          <a:p>
            <a:pPr marL="522368" indent="-522368">
              <a:buFont typeface="+mj-lt"/>
              <a:buAutoNum type="arabicPeriod"/>
            </a:pPr>
            <a:r>
              <a:rPr lang="en-US" sz="2800" dirty="0"/>
              <a:t>A regex followed by the the closure operator </a:t>
            </a:r>
            <a:r>
              <a:rPr lang="en-US" sz="2800" b="1" dirty="0"/>
              <a:t>*</a:t>
            </a:r>
          </a:p>
        </p:txBody>
      </p:sp>
    </p:spTree>
    <p:extLst>
      <p:ext uri="{BB962C8B-B14F-4D97-AF65-F5344CB8AC3E}">
        <p14:creationId xmlns:p14="http://schemas.microsoft.com/office/powerpoint/2010/main" val="15544479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362465" y="1825624"/>
            <a:ext cx="11524735" cy="4781121"/>
          </a:xfrm>
        </p:spPr>
        <p:txBody>
          <a:bodyPr/>
          <a:lstStyle/>
          <a:p>
            <a:r>
              <a:rPr lang="en-US" dirty="0"/>
              <a:t>Review/intro to Bash Terminal</a:t>
            </a:r>
          </a:p>
          <a:p>
            <a:r>
              <a:rPr lang="en-US" dirty="0"/>
              <a:t>Review/intro to Regular Expressions</a:t>
            </a:r>
          </a:p>
          <a:p>
            <a:r>
              <a:rPr lang="en-US" dirty="0"/>
              <a:t>Build tools: </a:t>
            </a:r>
            <a:r>
              <a:rPr lang="en-US" b="1" dirty="0"/>
              <a:t>YARN</a:t>
            </a:r>
            <a:r>
              <a:rPr lang="en-US" dirty="0"/>
              <a:t>, </a:t>
            </a:r>
            <a:r>
              <a:rPr lang="en-US" b="1" dirty="0" err="1"/>
              <a:t>WebPack</a:t>
            </a:r>
            <a:r>
              <a:rPr lang="en-US" dirty="0"/>
              <a:t> and </a:t>
            </a:r>
            <a:r>
              <a:rPr lang="en-US" b="1" dirty="0"/>
              <a:t>Babel</a:t>
            </a:r>
          </a:p>
          <a:p>
            <a:r>
              <a:rPr lang="en-US" dirty="0"/>
              <a:t>How to write test cases</a:t>
            </a:r>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969" y="312540"/>
            <a:ext cx="10406063" cy="1112500"/>
          </a:xfrm>
        </p:spPr>
        <p:txBody>
          <a:bodyPr/>
          <a:lstStyle/>
          <a:p>
            <a:r>
              <a:rPr lang="en-US" dirty="0"/>
              <a:t>Matching Characters</a:t>
            </a:r>
          </a:p>
        </p:txBody>
      </p:sp>
      <p:sp>
        <p:nvSpPr>
          <p:cNvPr id="3" name="Text Placeholder 2"/>
          <p:cNvSpPr>
            <a:spLocks noGrp="1"/>
          </p:cNvSpPr>
          <p:nvPr>
            <p:ph type="body" idx="1"/>
          </p:nvPr>
        </p:nvSpPr>
        <p:spPr>
          <a:xfrm>
            <a:off x="112816" y="1830586"/>
            <a:ext cx="11899075" cy="4956162"/>
          </a:xfrm>
        </p:spPr>
        <p:txBody>
          <a:bodyPr>
            <a:noAutofit/>
          </a:bodyPr>
          <a:lstStyle/>
          <a:p>
            <a:r>
              <a:rPr lang="en-US" sz="3200" dirty="0"/>
              <a:t>Wildcard “</a:t>
            </a:r>
            <a:r>
              <a:rPr lang="en-US" sz="3200" b="1" dirty="0"/>
              <a:t>.</a:t>
            </a:r>
            <a:r>
              <a:rPr lang="en-US" sz="3200" dirty="0"/>
              <a:t>” matches any character</a:t>
            </a:r>
          </a:p>
          <a:p>
            <a:pPr lvl="1"/>
            <a:r>
              <a:rPr lang="en-US" sz="2400" dirty="0" err="1"/>
              <a:t>eg</a:t>
            </a:r>
            <a:r>
              <a:rPr lang="en-US" sz="2400" dirty="0"/>
              <a:t>, “</a:t>
            </a:r>
            <a:r>
              <a:rPr lang="en-US" sz="2400" dirty="0" err="1"/>
              <a:t>a.b</a:t>
            </a:r>
            <a:r>
              <a:rPr lang="en-US" sz="2400" dirty="0"/>
              <a:t>” match any 3-letter word starting with “a” and ending with “b”</a:t>
            </a:r>
          </a:p>
          <a:p>
            <a:r>
              <a:rPr lang="en-US" sz="3200" dirty="0"/>
              <a:t>Set </a:t>
            </a:r>
            <a:r>
              <a:rPr lang="en-US" sz="3200" b="1" dirty="0"/>
              <a:t>[]</a:t>
            </a:r>
            <a:r>
              <a:rPr lang="en-US" sz="3200" dirty="0"/>
              <a:t> matches any single character in the set</a:t>
            </a:r>
          </a:p>
          <a:p>
            <a:pPr lvl="1"/>
            <a:r>
              <a:rPr lang="en-US" sz="2400" dirty="0" err="1"/>
              <a:t>eg</a:t>
            </a:r>
            <a:r>
              <a:rPr lang="en-US" sz="2400" dirty="0"/>
              <a:t>, [</a:t>
            </a:r>
            <a:r>
              <a:rPr lang="en-US" sz="2400" dirty="0" err="1"/>
              <a:t>abc</a:t>
            </a:r>
            <a:r>
              <a:rPr lang="en-US" sz="2400" dirty="0"/>
              <a:t>] does match “a”, “b” and “c”, but not “d”, nor “ab”</a:t>
            </a:r>
          </a:p>
          <a:p>
            <a:r>
              <a:rPr lang="en-US" sz="3200" dirty="0"/>
              <a:t>Range </a:t>
            </a:r>
            <a:r>
              <a:rPr lang="en-US" sz="3200" b="1" dirty="0"/>
              <a:t>[-]</a:t>
            </a:r>
            <a:r>
              <a:rPr lang="en-US" sz="3200" dirty="0"/>
              <a:t> matches in the range</a:t>
            </a:r>
          </a:p>
          <a:p>
            <a:pPr lvl="1"/>
            <a:r>
              <a:rPr lang="en-US" sz="2400" dirty="0" err="1"/>
              <a:t>eg</a:t>
            </a:r>
            <a:r>
              <a:rPr lang="en-US" sz="2400" dirty="0"/>
              <a:t>, [a-z] matches any lower case letter, [a-</a:t>
            </a:r>
            <a:r>
              <a:rPr lang="en-US" sz="2400" dirty="0" err="1"/>
              <a:t>zA</a:t>
            </a:r>
            <a:r>
              <a:rPr lang="en-US" sz="2400" dirty="0"/>
              <a:t>-Z] any letter, [0-8] any digit but 9</a:t>
            </a:r>
          </a:p>
          <a:p>
            <a:r>
              <a:rPr lang="en-US" sz="3200" dirty="0"/>
              <a:t>Meta-characters need to be escaped with “\”</a:t>
            </a:r>
          </a:p>
          <a:p>
            <a:pPr lvl="1"/>
            <a:r>
              <a:rPr lang="en-US" sz="2400" dirty="0" err="1"/>
              <a:t>eg</a:t>
            </a:r>
            <a:r>
              <a:rPr lang="en-US" sz="2400" dirty="0"/>
              <a:t>, “\[\.\]” would match “[.]”, but not “a” nor “[a]”</a:t>
            </a:r>
          </a:p>
        </p:txBody>
      </p:sp>
    </p:spTree>
    <p:extLst>
      <p:ext uri="{BB962C8B-B14F-4D97-AF65-F5344CB8AC3E}">
        <p14:creationId xmlns:p14="http://schemas.microsoft.com/office/powerpoint/2010/main" val="10479458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62197" y="1830586"/>
            <a:ext cx="11614067" cy="4813102"/>
          </a:xfrm>
        </p:spPr>
        <p:txBody>
          <a:bodyPr>
            <a:noAutofit/>
          </a:bodyPr>
          <a:lstStyle/>
          <a:p>
            <a:r>
              <a:rPr lang="en-US" sz="3200" b="1" dirty="0"/>
              <a:t>()</a:t>
            </a:r>
            <a:r>
              <a:rPr lang="en-US" sz="3200" dirty="0"/>
              <a:t> use to define boundary of a regex</a:t>
            </a:r>
          </a:p>
          <a:p>
            <a:r>
              <a:rPr lang="en-US" sz="3200" b="1" dirty="0"/>
              <a:t>|</a:t>
            </a:r>
            <a:r>
              <a:rPr lang="en-US" sz="3200" dirty="0"/>
              <a:t> is an or between two expressions</a:t>
            </a:r>
          </a:p>
          <a:p>
            <a:r>
              <a:rPr lang="en-US" sz="3200" b="1" dirty="0"/>
              <a:t>*</a:t>
            </a:r>
            <a:r>
              <a:rPr lang="en-US" sz="3200" dirty="0"/>
              <a:t> applies the previous regex 0 or more times</a:t>
            </a:r>
          </a:p>
          <a:p>
            <a:r>
              <a:rPr lang="en-US" sz="3200" dirty="0" err="1"/>
              <a:t>Eg</a:t>
            </a:r>
            <a:r>
              <a:rPr lang="en-US" sz="3200" dirty="0"/>
              <a:t>, “</a:t>
            </a:r>
            <a:r>
              <a:rPr lang="en-US" sz="3200" i="1" dirty="0"/>
              <a:t>ab*</a:t>
            </a:r>
            <a:r>
              <a:rPr lang="en-US" sz="3200" dirty="0"/>
              <a:t>” does match “</a:t>
            </a:r>
            <a:r>
              <a:rPr lang="en-US" sz="3200" i="1" dirty="0"/>
              <a:t>a</a:t>
            </a:r>
            <a:r>
              <a:rPr lang="en-US" sz="3200" dirty="0"/>
              <a:t>”, “</a:t>
            </a:r>
            <a:r>
              <a:rPr lang="en-US" sz="3200" i="1" dirty="0"/>
              <a:t>ab</a:t>
            </a:r>
            <a:r>
              <a:rPr lang="en-US" sz="3200" dirty="0"/>
              <a:t>” and “</a:t>
            </a:r>
            <a:r>
              <a:rPr lang="en-US" sz="3200" i="1" dirty="0" err="1"/>
              <a:t>abbbbbbbb</a:t>
            </a:r>
            <a:r>
              <a:rPr lang="en-US" sz="3200" dirty="0"/>
              <a:t>”</a:t>
            </a:r>
          </a:p>
          <a:p>
            <a:r>
              <a:rPr lang="en-US" sz="3200" dirty="0" err="1"/>
              <a:t>Eg</a:t>
            </a:r>
            <a:r>
              <a:rPr lang="en-US" sz="3200" dirty="0"/>
              <a:t>, “</a:t>
            </a:r>
            <a:r>
              <a:rPr lang="en-US" sz="3200" i="1" dirty="0"/>
              <a:t>(ab)*</a:t>
            </a:r>
            <a:r>
              <a:rPr lang="en-US" sz="3200" dirty="0"/>
              <a:t>” does match “”, “</a:t>
            </a:r>
            <a:r>
              <a:rPr lang="en-US" sz="3200" i="1" dirty="0"/>
              <a:t>ab</a:t>
            </a:r>
            <a:r>
              <a:rPr lang="en-US" sz="3200" dirty="0"/>
              <a:t>”, “</a:t>
            </a:r>
            <a:r>
              <a:rPr lang="en-US" sz="3200" i="1" dirty="0" err="1"/>
              <a:t>abab</a:t>
            </a:r>
            <a:r>
              <a:rPr lang="en-US" sz="3200" dirty="0"/>
              <a:t>” and “</a:t>
            </a:r>
            <a:r>
              <a:rPr lang="en-US" sz="3200" i="1" dirty="0" err="1"/>
              <a:t>abababab</a:t>
            </a:r>
            <a:r>
              <a:rPr lang="en-US" sz="3200" dirty="0"/>
              <a:t>”</a:t>
            </a:r>
          </a:p>
          <a:p>
            <a:r>
              <a:rPr lang="en-US" sz="3200" dirty="0" err="1"/>
              <a:t>Eg</a:t>
            </a:r>
            <a:r>
              <a:rPr lang="en-US" sz="3200" dirty="0"/>
              <a:t>, “</a:t>
            </a:r>
            <a:r>
              <a:rPr lang="en-US" sz="3200" i="1" dirty="0"/>
              <a:t>(ab)|c</a:t>
            </a:r>
            <a:r>
              <a:rPr lang="en-US" sz="3200" dirty="0"/>
              <a:t>” does match “</a:t>
            </a:r>
            <a:r>
              <a:rPr lang="en-US" sz="3200" i="1" dirty="0"/>
              <a:t>ab</a:t>
            </a:r>
            <a:r>
              <a:rPr lang="en-US" sz="3200" dirty="0"/>
              <a:t>” and “</a:t>
            </a:r>
            <a:r>
              <a:rPr lang="en-US" sz="3200" i="1" dirty="0"/>
              <a:t>c</a:t>
            </a:r>
            <a:r>
              <a:rPr lang="en-US" sz="3200" dirty="0"/>
              <a:t>”</a:t>
            </a:r>
          </a:p>
        </p:txBody>
      </p:sp>
    </p:spTree>
    <p:extLst>
      <p:ext uri="{BB962C8B-B14F-4D97-AF65-F5344CB8AC3E}">
        <p14:creationId xmlns:p14="http://schemas.microsoft.com/office/powerpoint/2010/main" val="16620624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154379" y="1830586"/>
            <a:ext cx="11406250" cy="4841677"/>
          </a:xfrm>
        </p:spPr>
        <p:txBody>
          <a:bodyPr>
            <a:normAutofit/>
          </a:bodyPr>
          <a:lstStyle/>
          <a:p>
            <a:r>
              <a:rPr lang="en-US" sz="3600" dirty="0"/>
              <a:t>“</a:t>
            </a:r>
            <a:r>
              <a:rPr lang="en-US" sz="3600" b="1" dirty="0"/>
              <a:t>+</a:t>
            </a:r>
            <a:r>
              <a:rPr lang="en-US" sz="3600" dirty="0"/>
              <a:t>” at least once</a:t>
            </a:r>
          </a:p>
          <a:p>
            <a:pPr lvl="1"/>
            <a:r>
              <a:rPr lang="en-US" sz="2800" dirty="0"/>
              <a:t>“</a:t>
            </a:r>
            <a:r>
              <a:rPr lang="en-US" sz="2800" i="1" dirty="0"/>
              <a:t>x+</a:t>
            </a:r>
            <a:r>
              <a:rPr lang="en-US" sz="2800" dirty="0"/>
              <a:t>” equivalent to “</a:t>
            </a:r>
            <a:r>
              <a:rPr lang="en-US" sz="2800" i="1" dirty="0"/>
              <a:t>xx*</a:t>
            </a:r>
            <a:r>
              <a:rPr lang="en-US" sz="2800" dirty="0"/>
              <a:t>”</a:t>
            </a:r>
          </a:p>
          <a:p>
            <a:r>
              <a:rPr lang="en-US" sz="3600" dirty="0"/>
              <a:t>“</a:t>
            </a:r>
            <a:r>
              <a:rPr lang="en-US" sz="3600" b="1" dirty="0"/>
              <a:t>?</a:t>
            </a:r>
            <a:r>
              <a:rPr lang="en-US" sz="3600" dirty="0"/>
              <a:t>” zero or one time</a:t>
            </a:r>
          </a:p>
          <a:p>
            <a:pPr lvl="1"/>
            <a:r>
              <a:rPr lang="en-US" sz="2800" dirty="0"/>
              <a:t>“</a:t>
            </a:r>
            <a:r>
              <a:rPr lang="en-US" sz="2800" i="1" dirty="0"/>
              <a:t>x?</a:t>
            </a:r>
            <a:r>
              <a:rPr lang="en-US" sz="2800" dirty="0"/>
              <a:t>” equivalent to “</a:t>
            </a:r>
            <a:r>
              <a:rPr lang="en-US" sz="2800" i="1" dirty="0" err="1"/>
              <a:t>emptyString</a:t>
            </a:r>
            <a:r>
              <a:rPr lang="en-US" sz="2800" i="1" dirty="0"/>
              <a:t> | x</a:t>
            </a:r>
            <a:r>
              <a:rPr lang="en-US" sz="2800" dirty="0"/>
              <a:t>” </a:t>
            </a:r>
          </a:p>
          <a:p>
            <a:r>
              <a:rPr lang="en-US" sz="3600" dirty="0"/>
              <a:t>“</a:t>
            </a:r>
            <a:r>
              <a:rPr lang="en-US" sz="3600" b="1" dirty="0"/>
              <a:t>{}</a:t>
            </a:r>
            <a:r>
              <a:rPr lang="en-US" sz="3600" dirty="0"/>
              <a:t>” specific number of times</a:t>
            </a:r>
          </a:p>
          <a:p>
            <a:pPr lvl="1"/>
            <a:r>
              <a:rPr lang="en-US" sz="2800" dirty="0"/>
              <a:t>“</a:t>
            </a:r>
            <a:r>
              <a:rPr lang="en-US" sz="2800" i="1" dirty="0"/>
              <a:t>x{5}</a:t>
            </a:r>
            <a:r>
              <a:rPr lang="en-US" sz="2800" dirty="0"/>
              <a:t>” equivalent to “</a:t>
            </a:r>
            <a:r>
              <a:rPr lang="en-US" sz="2800" i="1" dirty="0" err="1"/>
              <a:t>xxxxx</a:t>
            </a:r>
            <a:r>
              <a:rPr lang="en-US" sz="2800" dirty="0"/>
              <a:t>”</a:t>
            </a:r>
          </a:p>
          <a:p>
            <a:pPr lvl="1"/>
            <a:r>
              <a:rPr lang="en-US" sz="2800" dirty="0"/>
              <a:t>“</a:t>
            </a:r>
            <a:r>
              <a:rPr lang="en-US" sz="2800" i="1" dirty="0"/>
              <a:t>x{2,4}</a:t>
            </a:r>
            <a:r>
              <a:rPr lang="en-US" sz="2800" dirty="0"/>
              <a:t>” equivalent to “</a:t>
            </a:r>
            <a:r>
              <a:rPr lang="en-US" sz="2800" i="1" dirty="0"/>
              <a:t>(xx)|(xxx)|(</a:t>
            </a:r>
            <a:r>
              <a:rPr lang="en-US" sz="2800" i="1" dirty="0" err="1"/>
              <a:t>xxxx</a:t>
            </a:r>
            <a:r>
              <a:rPr lang="en-US" sz="2800" i="1" dirty="0"/>
              <a:t>)</a:t>
            </a:r>
            <a:r>
              <a:rPr lang="en-US" sz="2800" dirty="0"/>
              <a:t>”</a:t>
            </a:r>
          </a:p>
        </p:txBody>
      </p:sp>
    </p:spTree>
    <p:extLst>
      <p:ext uri="{BB962C8B-B14F-4D97-AF65-F5344CB8AC3E}">
        <p14:creationId xmlns:p14="http://schemas.microsoft.com/office/powerpoint/2010/main" val="3923764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1681163" y="312539"/>
            <a:ext cx="8743950" cy="1518047"/>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243444" y="2085975"/>
            <a:ext cx="11732821" cy="4572000"/>
          </a:xfrm>
        </p:spPr>
        <p:txBody>
          <a:bodyPr>
            <a:normAutofit/>
          </a:bodyPr>
          <a:lstStyle/>
          <a:p>
            <a:pPr marL="0" indent="0">
              <a:buNone/>
            </a:pPr>
            <a:r>
              <a:rPr lang="en-US" sz="4000" dirty="0"/>
              <a:t> 8 digit number</a:t>
            </a:r>
          </a:p>
          <a:p>
            <a:pPr marL="312528" lvl="1" indent="0">
              <a:buNone/>
            </a:pPr>
            <a:r>
              <a:rPr lang="en-US" sz="3600" dirty="0" err="1"/>
              <a:t>eg</a:t>
            </a:r>
            <a:r>
              <a:rPr lang="en-US" sz="3600" dirty="0"/>
              <a:t>, 40012345</a:t>
            </a:r>
          </a:p>
          <a:p>
            <a:pPr marL="0" indent="0">
              <a:buNone/>
            </a:pPr>
            <a:br>
              <a:rPr lang="en-US" sz="4000" dirty="0"/>
            </a:br>
            <a:r>
              <a:rPr lang="en-US" sz="4000" dirty="0"/>
              <a:t>Might be preceded by a country code, which is either a + or 00 followed by 2 digits</a:t>
            </a:r>
          </a:p>
          <a:p>
            <a:pPr marL="312528" lvl="1" indent="0">
              <a:buNone/>
            </a:pPr>
            <a:r>
              <a:rPr lang="en-US" sz="4000" dirty="0" err="1"/>
              <a:t>eg</a:t>
            </a:r>
            <a:r>
              <a:rPr lang="en-US" sz="4000" dirty="0"/>
              <a:t>: </a:t>
            </a:r>
            <a:r>
              <a:rPr lang="en-US" sz="3600" dirty="0"/>
              <a:t>+47 or 0047</a:t>
            </a:r>
            <a:endParaRPr lang="en-US" sz="4000" dirty="0"/>
          </a:p>
        </p:txBody>
      </p:sp>
    </p:spTree>
    <p:extLst>
      <p:ext uri="{BB962C8B-B14F-4D97-AF65-F5344CB8AC3E}">
        <p14:creationId xmlns:p14="http://schemas.microsoft.com/office/powerpoint/2010/main" val="6020063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1681163" y="312539"/>
            <a:ext cx="8801100" cy="1518047"/>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682831" y="1930598"/>
            <a:ext cx="10586851" cy="2041327"/>
          </a:xfrm>
        </p:spPr>
        <p:txBody>
          <a:bodyPr>
            <a:normAutofit/>
          </a:bodyPr>
          <a:lstStyle/>
          <a:p>
            <a:pPr marL="0" indent="0" algn="ctr">
              <a:buNone/>
            </a:pPr>
            <a:r>
              <a:rPr lang="en-US" sz="6000" b="1" dirty="0"/>
              <a:t>((\+|00)[0-9]{2})?[0-9]{8}</a:t>
            </a:r>
          </a:p>
        </p:txBody>
      </p:sp>
    </p:spTree>
    <p:extLst>
      <p:ext uri="{BB962C8B-B14F-4D97-AF65-F5344CB8AC3E}">
        <p14:creationId xmlns:p14="http://schemas.microsoft.com/office/powerpoint/2010/main" val="23554500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652588" y="98227"/>
            <a:ext cx="8829675" cy="1518047"/>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3452813" y="1628775"/>
            <a:ext cx="5229225" cy="5229225"/>
          </a:xfrm>
          <a:prstGeom prst="rect">
            <a:avLst/>
          </a:prstGeom>
        </p:spPr>
      </p:pic>
    </p:spTree>
    <p:extLst>
      <p:ext uri="{BB962C8B-B14F-4D97-AF65-F5344CB8AC3E}">
        <p14:creationId xmlns:p14="http://schemas.microsoft.com/office/powerpoint/2010/main" val="15634477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b="1" dirty="0"/>
              <a:t>((\+|00)[0-9]{2})?</a:t>
            </a:r>
            <a:r>
              <a:rPr lang="en-US" sz="5062"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3082637" y="1485900"/>
            <a:ext cx="15586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65961" y="1485900"/>
            <a:ext cx="154050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722798" y="4583685"/>
            <a:ext cx="3449436"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1678511" y="2703490"/>
            <a:ext cx="2962762"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3159892" y="1618674"/>
            <a:ext cx="702063" cy="10847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7358658" y="1632010"/>
            <a:ext cx="1351792" cy="951565"/>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7222441" y="1485900"/>
            <a:ext cx="272436"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6878038" y="2583672"/>
            <a:ext cx="3664825" cy="1370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5936213" y="1632010"/>
            <a:ext cx="511303" cy="295157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196378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2279452" y="230386"/>
            <a:ext cx="7804547" cy="1255514"/>
          </a:xfrm>
        </p:spPr>
        <p:txBody>
          <a:bodyPr>
            <a:normAutofit/>
          </a:bodyPr>
          <a:lstStyle/>
          <a:p>
            <a:pPr marL="0" indent="0" algn="ctr">
              <a:buNone/>
            </a:pPr>
            <a:r>
              <a:rPr lang="en-US" sz="5062" dirty="0"/>
              <a:t>((\+|00)[0-9]{2})?</a:t>
            </a:r>
            <a:r>
              <a:rPr lang="en-US" sz="5062"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7641648" y="1485900"/>
            <a:ext cx="106117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9083386" y="1485900"/>
            <a:ext cx="33056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2753373" y="2660261"/>
            <a:ext cx="4223914" cy="504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496521" y="3808098"/>
            <a:ext cx="5027955" cy="9376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n-US" sz="2812" kern="0" dirty="0">
                <a:solidFill>
                  <a:srgbClr val="000000"/>
                </a:solidFill>
                <a:latin typeface="Helvetica Light"/>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865331" y="1632010"/>
            <a:ext cx="3145167" cy="1028219"/>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8172234" y="1632010"/>
            <a:ext cx="1076433" cy="2176023"/>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1549108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201881" y="1830586"/>
            <a:ext cx="11703132" cy="4684514"/>
          </a:xfrm>
        </p:spPr>
        <p:txBody>
          <a:bodyPr>
            <a:normAutofit/>
          </a:bodyPr>
          <a:lstStyle/>
          <a:p>
            <a:r>
              <a:rPr lang="en-US" sz="3200" dirty="0"/>
              <a:t>Regex are very useful in many contexts to check the validity of strings that are supposed to have constraints</a:t>
            </a:r>
          </a:p>
          <a:p>
            <a:r>
              <a:rPr lang="en-US" sz="3200" dirty="0"/>
              <a:t>However, they are not fully expressive, as there are constraints you cannot express with a regex</a:t>
            </a:r>
          </a:p>
          <a:p>
            <a:r>
              <a:rPr lang="en-US" sz="3200" dirty="0"/>
              <a:t>Example: you cannot use a regex to check if a string is a valid JavaScript code</a:t>
            </a:r>
          </a:p>
          <a:p>
            <a:pPr lvl="1"/>
            <a:r>
              <a:rPr lang="en-US" sz="2400" dirty="0"/>
              <a:t>for that, you need a Context-Free Grammar, but we will not see them in this course</a:t>
            </a:r>
          </a:p>
        </p:txBody>
      </p:sp>
    </p:spTree>
    <p:extLst>
      <p:ext uri="{BB962C8B-B14F-4D97-AF65-F5344CB8AC3E}">
        <p14:creationId xmlns:p14="http://schemas.microsoft.com/office/powerpoint/2010/main" val="292564365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73" y="2032086"/>
            <a:ext cx="11584379" cy="4708981"/>
          </a:xfrm>
          <a:prstGeom prst="rect">
            <a:avLst/>
          </a:prstGeom>
        </p:spPr>
        <p:txBody>
          <a:bodyPr wrap="square">
            <a:spAutoFit/>
          </a:bodyPr>
          <a:lstStyle/>
          <a:p>
            <a:pPr algn="ctr" defTabSz="410751" hangingPunct="0"/>
            <a:r>
              <a:rPr lang="vi-VN" sz="2000" kern="0" dirty="0">
                <a:solidFill>
                  <a:srgbClr val="000000"/>
                </a:solidFill>
                <a:latin typeface="Helvetica Light"/>
                <a:sym typeface="Helvetica Light"/>
              </a:rPr>
              <a:t> </a:t>
            </a:r>
            <a:r>
              <a:rPr lang="en-US"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000" kern="0" dirty="0">
                <a:solidFill>
                  <a:srgbClr val="000000"/>
                </a:solidFill>
                <a:latin typeface="Helvetica Light"/>
                <a:sym typeface="Helvetica Light"/>
              </a:rPr>
              <a:t>҉</a:t>
            </a:r>
            <a:r>
              <a:rPr lang="vi-VN" sz="2000" kern="0" dirty="0">
                <a:solidFill>
                  <a:srgbClr val="000000"/>
                </a:solidFill>
                <a:latin typeface="Helvetica Light"/>
                <a:sym typeface="Helvetica Light"/>
              </a:rPr>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000" kern="0" dirty="0">
                <a:solidFill>
                  <a:srgbClr val="000000"/>
                </a:solidFill>
                <a:latin typeface="Helvetica Light"/>
                <a:sym typeface="Helvetica Light"/>
              </a:rPr>
              <a:t>Θ </a:t>
            </a:r>
            <a:r>
              <a:rPr lang="vi-VN" sz="2000" kern="0" dirty="0">
                <a:solidFill>
                  <a:srgbClr val="000000"/>
                </a:solidFill>
                <a:latin typeface="Helvetica Light"/>
                <a:sym typeface="Helvetica Light"/>
              </a:rPr>
              <a:t>stop the an​*̶͑̾̾​̅ͫ͏̙̤g͇̫͛͆̾ͫ̑͆l͖͉̗̩̳̟̍ͫͥͨe̠̅s ͎a̧͈͖r̽̾̈́͒͑e n​ot rè̑ͧ̌aͨl̘̝̙̃ͤ͂̾̆ ZA̡͊͠͝LG</a:t>
            </a:r>
            <a:r>
              <a:rPr lang="el-GR" sz="2000" kern="0" dirty="0">
                <a:solidFill>
                  <a:srgbClr val="000000"/>
                </a:solidFill>
                <a:latin typeface="Helvetica Light"/>
                <a:sym typeface="Helvetica Light"/>
              </a:rPr>
              <a:t>Ό </a:t>
            </a:r>
            <a:r>
              <a:rPr lang="vi-VN" sz="2000" kern="0" dirty="0">
                <a:solidFill>
                  <a:srgbClr val="000000"/>
                </a:solidFill>
                <a:latin typeface="Helvetica Light"/>
                <a:sym typeface="Helvetica Light"/>
              </a:rPr>
              <a:t>ISͮ̂</a:t>
            </a:r>
            <a:r>
              <a:rPr lang="az-Cyrl-AZ" sz="2000" kern="0" dirty="0">
                <a:solidFill>
                  <a:srgbClr val="000000"/>
                </a:solidFill>
                <a:latin typeface="Helvetica Light"/>
                <a:sym typeface="Helvetica Light"/>
              </a:rPr>
              <a:t>҉̯͈͕̹̘̱ </a:t>
            </a:r>
            <a:r>
              <a:rPr lang="vi-VN" sz="2000" kern="0" dirty="0">
                <a:solidFill>
                  <a:srgbClr val="000000"/>
                </a:solidFill>
                <a:latin typeface="Helvetica Light"/>
                <a:sym typeface="Helvetica Light"/>
              </a:rPr>
              <a:t>TO͇̹̺ͅƝ̴ȳ̳ TH̘Ë͖́̉ ͠P̯͍̭O̚​N̐Y̡ H̸̡̪̯ͨ͊̽̅̾̎Ȩ̬̩̾͛ͪ̈́̀́͘ ̶̧̨̱̹̭̯ͧ̾ͬC̷̙̲̝͖ͭ̏ͥͮ͟Oͮ͏̮̪̝͍M̲̖͊̒ͪͩͬ̚̚͜Ȇ̴̟̟͙̞ͩ͌͝S̨̥̫͎̭ͯ̿̔̀ͅ</a:t>
            </a:r>
          </a:p>
          <a:p>
            <a:pPr algn="ctr" defTabSz="410751" hangingPunct="0"/>
            <a:endParaRPr lang="vi-VN" sz="2000" kern="0" dirty="0">
              <a:solidFill>
                <a:srgbClr val="000000"/>
              </a:solidFill>
              <a:latin typeface="Helvetica Light"/>
              <a:sym typeface="Helvetica Light"/>
            </a:endParaRPr>
          </a:p>
        </p:txBody>
      </p:sp>
      <p:sp>
        <p:nvSpPr>
          <p:cNvPr id="6" name="Rectangle 5"/>
          <p:cNvSpPr/>
          <p:nvPr/>
        </p:nvSpPr>
        <p:spPr>
          <a:xfrm>
            <a:off x="1798653" y="1620686"/>
            <a:ext cx="8431706" cy="308674"/>
          </a:xfrm>
          <a:prstGeom prst="rect">
            <a:avLst/>
          </a:prstGeom>
        </p:spPr>
        <p:txBody>
          <a:bodyPr wrap="square">
            <a:spAutoFit/>
          </a:bodyPr>
          <a:lstStyle/>
          <a:p>
            <a:pPr algn="ctr" defTabSz="410751" hangingPunct="0"/>
            <a:r>
              <a:rPr lang="en-US" sz="1406" kern="0" dirty="0">
                <a:solidFill>
                  <a:srgbClr val="0070C0"/>
                </a:solidFill>
                <a:latin typeface="Helvetica Light"/>
                <a:sym typeface="Helvetica Light"/>
              </a:rPr>
              <a:t>https://stackoverflow.com/questions/1732348/regex-match-open-tags-except-xhtml-self-contained-tags</a:t>
            </a:r>
          </a:p>
        </p:txBody>
      </p:sp>
      <p:sp>
        <p:nvSpPr>
          <p:cNvPr id="7" name="TextBox 6"/>
          <p:cNvSpPr txBox="1"/>
          <p:nvPr/>
        </p:nvSpPr>
        <p:spPr>
          <a:xfrm>
            <a:off x="736271" y="443027"/>
            <a:ext cx="8639298" cy="7214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4219" kern="0" dirty="0">
                <a:solidFill>
                  <a:srgbClr val="000000"/>
                </a:solidFill>
                <a:latin typeface="Helvetica Light"/>
                <a:sym typeface="Helvetica Light"/>
              </a:rPr>
              <a:t>Do Not Use Regex for HTML!!! </a:t>
            </a: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713166" y="133368"/>
            <a:ext cx="1340734" cy="1340734"/>
          </a:xfrm>
          <a:prstGeom prst="rect">
            <a:avLst/>
          </a:prstGeom>
        </p:spPr>
      </p:pic>
    </p:spTree>
    <p:extLst>
      <p:ext uri="{BB962C8B-B14F-4D97-AF65-F5344CB8AC3E}">
        <p14:creationId xmlns:p14="http://schemas.microsoft.com/office/powerpoint/2010/main" val="11793128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280" y="2886383"/>
            <a:ext cx="10515600" cy="1325563"/>
          </a:xfrm>
        </p:spPr>
        <p:txBody>
          <a:bodyPr/>
          <a:lstStyle/>
          <a:p>
            <a:r>
              <a:rPr lang="en-US" dirty="0"/>
              <a:t>Bash</a:t>
            </a:r>
          </a:p>
        </p:txBody>
      </p:sp>
    </p:spTree>
    <p:extLst>
      <p:ext uri="{BB962C8B-B14F-4D97-AF65-F5344CB8AC3E}">
        <p14:creationId xmlns:p14="http://schemas.microsoft.com/office/powerpoint/2010/main" val="2344349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Tools</a:t>
            </a:r>
          </a:p>
        </p:txBody>
      </p:sp>
    </p:spTree>
    <p:extLst>
      <p:ext uri="{BB962C8B-B14F-4D97-AF65-F5344CB8AC3E}">
        <p14:creationId xmlns:p14="http://schemas.microsoft.com/office/powerpoint/2010/main" val="1333373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YARN/NPM</a:t>
            </a:r>
          </a:p>
        </p:txBody>
      </p:sp>
      <p:sp>
        <p:nvSpPr>
          <p:cNvPr id="3" name="Content Placeholder 2"/>
          <p:cNvSpPr>
            <a:spLocks noGrp="1"/>
          </p:cNvSpPr>
          <p:nvPr>
            <p:ph idx="1"/>
          </p:nvPr>
        </p:nvSpPr>
        <p:spPr>
          <a:xfrm>
            <a:off x="333375" y="1825625"/>
            <a:ext cx="11591925" cy="4954116"/>
          </a:xfrm>
        </p:spPr>
        <p:txBody>
          <a:bodyPr>
            <a:normAutofit fontScale="92500" lnSpcReduction="10000"/>
          </a:bodyPr>
          <a:lstStyle/>
          <a:p>
            <a:r>
              <a:rPr lang="en-US" dirty="0"/>
              <a:t>We need to use </a:t>
            </a:r>
            <a:r>
              <a:rPr lang="en-US" i="1" dirty="0"/>
              <a:t>external libraries</a:t>
            </a:r>
            <a:r>
              <a:rPr lang="en-US" dirty="0"/>
              <a:t>, typically open-source</a:t>
            </a:r>
          </a:p>
          <a:p>
            <a:pPr lvl="1"/>
            <a:r>
              <a:rPr lang="en-US" dirty="0"/>
              <a:t>An important library we are going to use in the rest of the course is for example </a:t>
            </a:r>
            <a:r>
              <a:rPr lang="en-US" i="1" dirty="0"/>
              <a:t>React</a:t>
            </a:r>
          </a:p>
          <a:p>
            <a:r>
              <a:rPr lang="en-US" dirty="0"/>
              <a:t>Two main tools in JS: </a:t>
            </a:r>
            <a:r>
              <a:rPr lang="en-US" b="1" dirty="0"/>
              <a:t>YARN</a:t>
            </a:r>
            <a:r>
              <a:rPr lang="en-US" dirty="0"/>
              <a:t> and </a:t>
            </a:r>
            <a:r>
              <a:rPr lang="en-US" b="1" dirty="0"/>
              <a:t>NPM</a:t>
            </a:r>
          </a:p>
          <a:p>
            <a:r>
              <a:rPr lang="en-US" dirty="0"/>
              <a:t>Both </a:t>
            </a:r>
            <a:r>
              <a:rPr lang="en-US" b="1" dirty="0"/>
              <a:t>YARN</a:t>
            </a:r>
            <a:r>
              <a:rPr lang="en-US" dirty="0"/>
              <a:t> and </a:t>
            </a:r>
            <a:r>
              <a:rPr lang="en-US" b="1" dirty="0"/>
              <a:t>NPM</a:t>
            </a:r>
            <a:r>
              <a:rPr lang="en-US" dirty="0"/>
              <a:t> access the same dependency repository</a:t>
            </a:r>
          </a:p>
          <a:p>
            <a:r>
              <a:rPr lang="en-US" b="1" dirty="0"/>
              <a:t>YARN</a:t>
            </a:r>
            <a:r>
              <a:rPr lang="en-US" dirty="0"/>
              <a:t> tends to be better, with new features coming earlier</a:t>
            </a:r>
          </a:p>
          <a:p>
            <a:r>
              <a:rPr lang="en-US" dirty="0"/>
              <a:t>We will use it from terminal</a:t>
            </a:r>
          </a:p>
          <a:p>
            <a:r>
              <a:rPr lang="en-US" dirty="0"/>
              <a:t>As </a:t>
            </a:r>
            <a:r>
              <a:rPr lang="en-US" b="1" dirty="0"/>
              <a:t>YARN</a:t>
            </a:r>
            <a:r>
              <a:rPr lang="en-US" dirty="0"/>
              <a:t> executes JS code, we need a runtime for it: that is the reason why you also need to install </a:t>
            </a:r>
            <a:r>
              <a:rPr lang="en-US" b="1" dirty="0" err="1"/>
              <a:t>NodeJS</a:t>
            </a:r>
            <a:endParaRPr lang="en-US" b="1" dirty="0"/>
          </a:p>
          <a:p>
            <a:pPr lvl="1"/>
            <a:r>
              <a:rPr lang="en-US" dirty="0"/>
              <a:t>not going to start a build tool inside a browser…</a:t>
            </a:r>
          </a:p>
          <a:p>
            <a:endParaRPr lang="en-US" dirty="0"/>
          </a:p>
        </p:txBody>
      </p:sp>
    </p:spTree>
    <p:extLst>
      <p:ext uri="{BB962C8B-B14F-4D97-AF65-F5344CB8AC3E}">
        <p14:creationId xmlns:p14="http://schemas.microsoft.com/office/powerpoint/2010/main" val="190465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031" y="3931507"/>
            <a:ext cx="10515600" cy="2835053"/>
          </a:xfrm>
        </p:spPr>
        <p:txBody>
          <a:bodyPr>
            <a:normAutofit lnSpcReduction="10000"/>
          </a:bodyPr>
          <a:lstStyle/>
          <a:p>
            <a:r>
              <a:rPr lang="en-US" b="1" dirty="0"/>
              <a:t>yarn </a:t>
            </a:r>
            <a:r>
              <a:rPr lang="en-US" b="1" dirty="0" err="1"/>
              <a:t>init</a:t>
            </a:r>
            <a:r>
              <a:rPr lang="en-US" b="1" dirty="0"/>
              <a:t> –y</a:t>
            </a:r>
          </a:p>
          <a:p>
            <a:pPr lvl="1"/>
            <a:r>
              <a:rPr lang="en-US" dirty="0"/>
              <a:t>create a new </a:t>
            </a:r>
            <a:r>
              <a:rPr lang="en-US" i="1" dirty="0" err="1"/>
              <a:t>package.json</a:t>
            </a:r>
            <a:r>
              <a:rPr lang="en-US" dirty="0"/>
              <a:t> in current folder, needed when starting new project</a:t>
            </a:r>
          </a:p>
          <a:p>
            <a:r>
              <a:rPr lang="en-US" b="1" dirty="0"/>
              <a:t>yarn install </a:t>
            </a:r>
          </a:p>
          <a:p>
            <a:pPr lvl="1"/>
            <a:r>
              <a:rPr lang="en-US" dirty="0"/>
              <a:t>download and install in “</a:t>
            </a:r>
            <a:r>
              <a:rPr lang="en-US" i="1" dirty="0" err="1"/>
              <a:t>node_modules</a:t>
            </a:r>
            <a:r>
              <a:rPr lang="en-US" dirty="0"/>
              <a:t>” folder all the dependencies declared in </a:t>
            </a:r>
            <a:r>
              <a:rPr lang="en-US" i="1" dirty="0" err="1"/>
              <a:t>package.json</a:t>
            </a:r>
            <a:endParaRPr lang="en-US" i="1" dirty="0"/>
          </a:p>
          <a:p>
            <a:endParaRPr lang="en-US" dirty="0"/>
          </a:p>
        </p:txBody>
      </p:sp>
      <p:pic>
        <p:nvPicPr>
          <p:cNvPr id="4" name="Picture 3"/>
          <p:cNvPicPr>
            <a:picLocks noChangeAspect="1"/>
          </p:cNvPicPr>
          <p:nvPr/>
        </p:nvPicPr>
        <p:blipFill>
          <a:blip r:embed="rId2"/>
          <a:stretch>
            <a:fillRect/>
          </a:stretch>
        </p:blipFill>
        <p:spPr>
          <a:xfrm>
            <a:off x="451031" y="94753"/>
            <a:ext cx="9093654" cy="3686481"/>
          </a:xfrm>
          <a:prstGeom prst="rect">
            <a:avLst/>
          </a:prstGeom>
        </p:spPr>
      </p:pic>
    </p:spTree>
    <p:extLst>
      <p:ext uri="{BB962C8B-B14F-4D97-AF65-F5344CB8AC3E}">
        <p14:creationId xmlns:p14="http://schemas.microsoft.com/office/powerpoint/2010/main" val="36232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package.json</a:t>
            </a:r>
            <a:endParaRPr lang="en-US" i="1" dirty="0"/>
          </a:p>
        </p:txBody>
      </p:sp>
      <p:sp>
        <p:nvSpPr>
          <p:cNvPr id="3" name="Content Placeholder 2"/>
          <p:cNvSpPr>
            <a:spLocks noGrp="1"/>
          </p:cNvSpPr>
          <p:nvPr>
            <p:ph idx="1"/>
          </p:nvPr>
        </p:nvSpPr>
        <p:spPr>
          <a:xfrm>
            <a:off x="533400" y="1825624"/>
            <a:ext cx="11155680" cy="4902836"/>
          </a:xfrm>
        </p:spPr>
        <p:txBody>
          <a:bodyPr/>
          <a:lstStyle/>
          <a:p>
            <a:r>
              <a:rPr lang="en-US" dirty="0"/>
              <a:t>Main configuration file for the project</a:t>
            </a:r>
          </a:p>
          <a:p>
            <a:r>
              <a:rPr lang="en-US" dirty="0"/>
              <a:t>Similar to </a:t>
            </a:r>
            <a:r>
              <a:rPr lang="en-US" i="1" dirty="0"/>
              <a:t>pom.xml</a:t>
            </a:r>
            <a:r>
              <a:rPr lang="en-US" dirty="0"/>
              <a:t> in Maven Java projects</a:t>
            </a:r>
          </a:p>
          <a:p>
            <a:r>
              <a:rPr lang="en-US" dirty="0"/>
              <a:t>Three main parts you need to care about:</a:t>
            </a:r>
          </a:p>
          <a:p>
            <a:pPr lvl="1"/>
            <a:r>
              <a:rPr lang="en-US" b="1" dirty="0"/>
              <a:t>scripts</a:t>
            </a:r>
            <a:r>
              <a:rPr lang="en-US" dirty="0"/>
              <a:t>: executable commands from YARN. </a:t>
            </a:r>
            <a:r>
              <a:rPr lang="en-US" dirty="0" err="1"/>
              <a:t>Eg</a:t>
            </a:r>
            <a:r>
              <a:rPr lang="en-US" dirty="0"/>
              <a:t>, to build or run the app</a:t>
            </a:r>
          </a:p>
          <a:p>
            <a:pPr lvl="1"/>
            <a:r>
              <a:rPr lang="en-US" b="1" dirty="0"/>
              <a:t>dependencies</a:t>
            </a:r>
            <a:r>
              <a:rPr lang="en-US" dirty="0"/>
              <a:t>: dependencies used in the project</a:t>
            </a:r>
          </a:p>
          <a:p>
            <a:pPr lvl="1"/>
            <a:r>
              <a:rPr lang="en-US" b="1" dirty="0" err="1"/>
              <a:t>devDependencies</a:t>
            </a:r>
            <a:r>
              <a:rPr lang="en-US" dirty="0"/>
              <a:t>: dependencies only used during development, but not being part of the final app (</a:t>
            </a:r>
            <a:r>
              <a:rPr lang="en-US" dirty="0" err="1"/>
              <a:t>eg</a:t>
            </a:r>
            <a:r>
              <a:rPr lang="en-US" dirty="0"/>
              <a:t>, we will see </a:t>
            </a:r>
            <a:r>
              <a:rPr lang="en-US" i="1" dirty="0" err="1"/>
              <a:t>WebPack</a:t>
            </a:r>
            <a:r>
              <a:rPr lang="en-US" dirty="0"/>
              <a:t>)</a:t>
            </a:r>
          </a:p>
          <a:p>
            <a:endParaRPr lang="en-US" dirty="0"/>
          </a:p>
        </p:txBody>
      </p:sp>
    </p:spTree>
    <p:extLst>
      <p:ext uri="{BB962C8B-B14F-4D97-AF65-F5344CB8AC3E}">
        <p14:creationId xmlns:p14="http://schemas.microsoft.com/office/powerpoint/2010/main" val="59376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JSON for Configuration Files</a:t>
            </a:r>
          </a:p>
        </p:txBody>
      </p:sp>
      <p:sp>
        <p:nvSpPr>
          <p:cNvPr id="3" name="Content Placeholder 2"/>
          <p:cNvSpPr>
            <a:spLocks noGrp="1"/>
          </p:cNvSpPr>
          <p:nvPr>
            <p:ph idx="1"/>
          </p:nvPr>
        </p:nvSpPr>
        <p:spPr>
          <a:xfrm>
            <a:off x="263611" y="1825625"/>
            <a:ext cx="11689492" cy="4351338"/>
          </a:xfrm>
        </p:spPr>
        <p:txBody>
          <a:bodyPr/>
          <a:lstStyle/>
          <a:p>
            <a:pPr marL="0" indent="0">
              <a:buNone/>
            </a:pPr>
            <a:r>
              <a:rPr lang="en-US" i="1" dirty="0"/>
              <a:t>&lt;rant&gt;</a:t>
            </a:r>
          </a:p>
          <a:p>
            <a:pPr marL="0" indent="0">
              <a:buNone/>
            </a:pPr>
            <a:r>
              <a:rPr lang="en-US" dirty="0"/>
              <a:t>JSON as format for configuration files is simply </a:t>
            </a:r>
            <a:r>
              <a:rPr lang="en-US" b="1" dirty="0"/>
              <a:t>awful</a:t>
            </a:r>
            <a:r>
              <a:rPr lang="en-US" dirty="0"/>
              <a:t>.</a:t>
            </a:r>
          </a:p>
          <a:p>
            <a:pPr marL="0" indent="0">
              <a:buNone/>
            </a:pPr>
            <a:r>
              <a:rPr lang="en-US" dirty="0"/>
              <a:t>For example, you cannot have comments…</a:t>
            </a:r>
          </a:p>
          <a:p>
            <a:pPr marL="0" indent="0">
              <a:buNone/>
            </a:pPr>
            <a:r>
              <a:rPr lang="en-US" dirty="0"/>
              <a:t>NPM is not better, as uses exactly the same </a:t>
            </a:r>
            <a:r>
              <a:rPr lang="en-US" i="1" dirty="0" err="1"/>
              <a:t>package.json</a:t>
            </a:r>
            <a:endParaRPr lang="en-US" i="1" dirty="0"/>
          </a:p>
          <a:p>
            <a:pPr marL="0" indent="0">
              <a:buNone/>
            </a:pPr>
            <a:r>
              <a:rPr lang="en-US" i="1" dirty="0"/>
              <a:t>&lt;/rant&gt;</a:t>
            </a:r>
          </a:p>
        </p:txBody>
      </p:sp>
    </p:spTree>
    <p:extLst>
      <p:ext uri="{BB962C8B-B14F-4D97-AF65-F5344CB8AC3E}">
        <p14:creationId xmlns:p14="http://schemas.microsoft.com/office/powerpoint/2010/main" val="49604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yarn.lock</a:t>
            </a:r>
            <a:endParaRPr lang="en-US" i="1" dirty="0"/>
          </a:p>
        </p:txBody>
      </p:sp>
      <p:sp>
        <p:nvSpPr>
          <p:cNvPr id="3" name="Content Placeholder 2"/>
          <p:cNvSpPr>
            <a:spLocks noGrp="1"/>
          </p:cNvSpPr>
          <p:nvPr>
            <p:ph idx="1"/>
          </p:nvPr>
        </p:nvSpPr>
        <p:spPr>
          <a:xfrm>
            <a:off x="296561" y="1825625"/>
            <a:ext cx="11730681" cy="4847024"/>
          </a:xfrm>
        </p:spPr>
        <p:txBody>
          <a:bodyPr>
            <a:normAutofit fontScale="92500" lnSpcReduction="10000"/>
          </a:bodyPr>
          <a:lstStyle/>
          <a:p>
            <a:r>
              <a:rPr lang="en-US" dirty="0"/>
              <a:t>Once you install the dependencies, you will see that YARN does create a </a:t>
            </a:r>
            <a:r>
              <a:rPr lang="en-US" i="1" dirty="0" err="1"/>
              <a:t>yarn.lock</a:t>
            </a:r>
            <a:r>
              <a:rPr lang="en-US" dirty="0"/>
              <a:t> file</a:t>
            </a:r>
          </a:p>
          <a:p>
            <a:r>
              <a:rPr lang="en-US" dirty="0"/>
              <a:t>Dependencies need to define which version to use, </a:t>
            </a:r>
            <a:r>
              <a:rPr lang="en-US" dirty="0" err="1"/>
              <a:t>eg</a:t>
            </a:r>
            <a:r>
              <a:rPr lang="en-US" dirty="0"/>
              <a:t> 1.0.2</a:t>
            </a:r>
          </a:p>
          <a:p>
            <a:r>
              <a:rPr lang="en-US" dirty="0"/>
              <a:t>You can use caret </a:t>
            </a:r>
            <a:r>
              <a:rPr lang="en-US" b="1" dirty="0"/>
              <a:t>^</a:t>
            </a:r>
            <a:r>
              <a:rPr lang="en-US" dirty="0"/>
              <a:t> to represent the most recent major version </a:t>
            </a:r>
          </a:p>
          <a:p>
            <a:pPr lvl="1"/>
            <a:r>
              <a:rPr lang="en-US" dirty="0"/>
              <a:t>e.g., </a:t>
            </a:r>
            <a:r>
              <a:rPr lang="en-US" b="1" dirty="0"/>
              <a:t>^1.0.2</a:t>
            </a:r>
            <a:r>
              <a:rPr lang="en-US" dirty="0"/>
              <a:t>  will match </a:t>
            </a:r>
            <a:r>
              <a:rPr lang="en-US" b="1" dirty="0"/>
              <a:t>^1.4.1</a:t>
            </a:r>
            <a:r>
              <a:rPr lang="en-US" dirty="0"/>
              <a:t>, but not </a:t>
            </a:r>
            <a:r>
              <a:rPr lang="en-US" b="1" dirty="0"/>
              <a:t>2.0.0</a:t>
            </a:r>
          </a:p>
          <a:p>
            <a:r>
              <a:rPr lang="en-US" i="1" dirty="0" err="1"/>
              <a:t>yarn.lock</a:t>
            </a:r>
            <a:r>
              <a:rPr lang="en-US" dirty="0"/>
              <a:t> just tells YARN to use the exact same versions of the libraries when such file was created</a:t>
            </a:r>
          </a:p>
          <a:p>
            <a:pPr lvl="1"/>
            <a:r>
              <a:rPr lang="en-US" dirty="0"/>
              <a:t>extremely important when working in a team, and new minor updates break backward compatibility or introduce new regression bugs</a:t>
            </a:r>
          </a:p>
          <a:p>
            <a:pPr lvl="1"/>
            <a:r>
              <a:rPr lang="en-US" dirty="0"/>
              <a:t>even if you fix a version X of a dependency, this could use other third-dependencies with </a:t>
            </a:r>
            <a:r>
              <a:rPr lang="en-US" b="1" dirty="0"/>
              <a:t>^</a:t>
            </a:r>
            <a:r>
              <a:rPr lang="en-US" dirty="0"/>
              <a:t>, and so </a:t>
            </a:r>
            <a:r>
              <a:rPr lang="en-US" i="1" dirty="0" err="1"/>
              <a:t>yarn.lock</a:t>
            </a:r>
            <a:r>
              <a:rPr lang="en-US" i="1" dirty="0"/>
              <a:t> </a:t>
            </a:r>
            <a:r>
              <a:rPr lang="en-US" dirty="0"/>
              <a:t>becomes essential</a:t>
            </a:r>
          </a:p>
        </p:txBody>
      </p:sp>
    </p:spTree>
    <p:extLst>
      <p:ext uri="{BB962C8B-B14F-4D97-AF65-F5344CB8AC3E}">
        <p14:creationId xmlns:p14="http://schemas.microsoft.com/office/powerpoint/2010/main" val="99664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t>WebPack</a:t>
            </a:r>
            <a:endParaRPr lang="en-US" i="1" dirty="0"/>
          </a:p>
        </p:txBody>
      </p:sp>
      <p:sp>
        <p:nvSpPr>
          <p:cNvPr id="3" name="Content Placeholder 2"/>
          <p:cNvSpPr>
            <a:spLocks noGrp="1"/>
          </p:cNvSpPr>
          <p:nvPr>
            <p:ph idx="1"/>
          </p:nvPr>
        </p:nvSpPr>
        <p:spPr>
          <a:xfrm>
            <a:off x="286265" y="1825624"/>
            <a:ext cx="11592697" cy="4698743"/>
          </a:xfrm>
        </p:spPr>
        <p:txBody>
          <a:bodyPr/>
          <a:lstStyle/>
          <a:p>
            <a:r>
              <a:rPr lang="en-US" dirty="0"/>
              <a:t>Downloading dependencies is not enough</a:t>
            </a:r>
          </a:p>
          <a:p>
            <a:r>
              <a:rPr lang="en-US" dirty="0"/>
              <a:t>Such dependencies need to be accessed by the HTML pages</a:t>
            </a:r>
          </a:p>
          <a:p>
            <a:r>
              <a:rPr lang="en-US" dirty="0"/>
              <a:t>Might be cumbersome to update HTML files for each dependency, for each different version</a:t>
            </a:r>
          </a:p>
          <a:p>
            <a:r>
              <a:rPr lang="en-US" dirty="0"/>
              <a:t>Furthermore, we might only need a small set of functions from a specific library</a:t>
            </a:r>
          </a:p>
          <a:p>
            <a:r>
              <a:rPr lang="en-US" dirty="0"/>
              <a:t>Solution: </a:t>
            </a:r>
            <a:r>
              <a:rPr lang="en-US" i="1" dirty="0"/>
              <a:t>bundling</a:t>
            </a:r>
            <a:r>
              <a:rPr lang="en-US" dirty="0"/>
              <a:t> with </a:t>
            </a:r>
            <a:r>
              <a:rPr lang="en-US" b="1" dirty="0" err="1"/>
              <a:t>WebPack</a:t>
            </a:r>
            <a:endParaRPr lang="en-US" b="1" dirty="0"/>
          </a:p>
        </p:txBody>
      </p:sp>
    </p:spTree>
    <p:extLst>
      <p:ext uri="{BB962C8B-B14F-4D97-AF65-F5344CB8AC3E}">
        <p14:creationId xmlns:p14="http://schemas.microsoft.com/office/powerpoint/2010/main" val="1274245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Bundling</a:t>
            </a:r>
          </a:p>
        </p:txBody>
      </p:sp>
      <p:sp>
        <p:nvSpPr>
          <p:cNvPr id="3" name="Content Placeholder 2"/>
          <p:cNvSpPr>
            <a:spLocks noGrp="1"/>
          </p:cNvSpPr>
          <p:nvPr>
            <p:ph idx="1"/>
          </p:nvPr>
        </p:nvSpPr>
        <p:spPr>
          <a:xfrm>
            <a:off x="943231" y="1589904"/>
            <a:ext cx="10305535" cy="588061"/>
          </a:xfrm>
        </p:spPr>
        <p:txBody>
          <a:bodyPr/>
          <a:lstStyle/>
          <a:p>
            <a:pPr marL="0" indent="0">
              <a:buNone/>
            </a:pPr>
            <a:r>
              <a:rPr lang="en-US" dirty="0"/>
              <a:t>In the end, we get a </a:t>
            </a:r>
            <a:r>
              <a:rPr lang="en-US" i="1" dirty="0"/>
              <a:t>single</a:t>
            </a:r>
            <a:r>
              <a:rPr lang="en-US" dirty="0"/>
              <a:t> JS file</a:t>
            </a:r>
            <a:endParaRPr lang="en-US" i="1" dirty="0"/>
          </a:p>
        </p:txBody>
      </p:sp>
      <p:sp>
        <p:nvSpPr>
          <p:cNvPr id="4" name="Rounded Rectangle 3"/>
          <p:cNvSpPr/>
          <p:nvPr/>
        </p:nvSpPr>
        <p:spPr>
          <a:xfrm>
            <a:off x="2092410" y="2644346"/>
            <a:ext cx="1573427" cy="1342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Your JS files:</a:t>
            </a:r>
          </a:p>
          <a:p>
            <a:r>
              <a:rPr lang="en-US" dirty="0"/>
              <a:t>foo.js</a:t>
            </a:r>
          </a:p>
          <a:p>
            <a:r>
              <a:rPr lang="en-US" dirty="0"/>
              <a:t>bar.js</a:t>
            </a:r>
          </a:p>
          <a:p>
            <a:r>
              <a:rPr lang="en-US" dirty="0"/>
              <a:t>whatever.js</a:t>
            </a:r>
          </a:p>
          <a:p>
            <a:r>
              <a:rPr lang="en-US" dirty="0"/>
              <a:t>etc.</a:t>
            </a:r>
          </a:p>
        </p:txBody>
      </p:sp>
      <p:sp>
        <p:nvSpPr>
          <p:cNvPr id="5" name="Rounded Rectangle 4"/>
          <p:cNvSpPr/>
          <p:nvPr/>
        </p:nvSpPr>
        <p:spPr>
          <a:xfrm>
            <a:off x="1845276" y="5041556"/>
            <a:ext cx="2067697" cy="144162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Your libraries:</a:t>
            </a:r>
          </a:p>
          <a:p>
            <a:r>
              <a:rPr lang="en-US" dirty="0" err="1"/>
              <a:t>lodash</a:t>
            </a:r>
            <a:endParaRPr lang="en-US" dirty="0"/>
          </a:p>
          <a:p>
            <a:r>
              <a:rPr lang="en-US" dirty="0"/>
              <a:t>react</a:t>
            </a:r>
          </a:p>
          <a:p>
            <a:r>
              <a:rPr lang="en-US" dirty="0"/>
              <a:t>react-router</a:t>
            </a:r>
          </a:p>
          <a:p>
            <a:r>
              <a:rPr lang="en-US" dirty="0" err="1"/>
              <a:t>etc</a:t>
            </a:r>
            <a:endParaRPr lang="en-US" dirty="0"/>
          </a:p>
        </p:txBody>
      </p:sp>
      <p:sp>
        <p:nvSpPr>
          <p:cNvPr id="6" name="Rounded Rectangle 5"/>
          <p:cNvSpPr/>
          <p:nvPr/>
        </p:nvSpPr>
        <p:spPr>
          <a:xfrm>
            <a:off x="5255740" y="3987114"/>
            <a:ext cx="1680519" cy="105444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err="1"/>
              <a:t>WebPack</a:t>
            </a:r>
            <a:endParaRPr lang="en-US" sz="2800" dirty="0"/>
          </a:p>
        </p:txBody>
      </p:sp>
      <p:sp>
        <p:nvSpPr>
          <p:cNvPr id="7" name="TextBox 6"/>
          <p:cNvSpPr txBox="1"/>
          <p:nvPr/>
        </p:nvSpPr>
        <p:spPr>
          <a:xfrm>
            <a:off x="8526162" y="4221947"/>
            <a:ext cx="1747594" cy="584775"/>
          </a:xfrm>
          <a:prstGeom prst="rect">
            <a:avLst/>
          </a:prstGeom>
          <a:noFill/>
        </p:spPr>
        <p:txBody>
          <a:bodyPr wrap="none" rtlCol="0">
            <a:spAutoFit/>
          </a:bodyPr>
          <a:lstStyle/>
          <a:p>
            <a:r>
              <a:rPr lang="en-US" sz="3200" b="1" dirty="0"/>
              <a:t>bundle.js</a:t>
            </a:r>
          </a:p>
        </p:txBody>
      </p:sp>
      <p:sp>
        <p:nvSpPr>
          <p:cNvPr id="8" name="Right Arrow 7"/>
          <p:cNvSpPr/>
          <p:nvPr/>
        </p:nvSpPr>
        <p:spPr>
          <a:xfrm rot="1447483">
            <a:off x="3842342" y="3495355"/>
            <a:ext cx="139024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9243129">
            <a:off x="3938002" y="5177502"/>
            <a:ext cx="129833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300618" y="427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146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934"/>
            <a:ext cx="10515600" cy="1325563"/>
          </a:xfrm>
        </p:spPr>
        <p:txBody>
          <a:bodyPr/>
          <a:lstStyle/>
          <a:p>
            <a:r>
              <a:rPr lang="en-US" dirty="0"/>
              <a:t>Configuring </a:t>
            </a:r>
            <a:r>
              <a:rPr lang="en-US" i="1" dirty="0" err="1"/>
              <a:t>WebPack</a:t>
            </a:r>
            <a:endParaRPr lang="en-US" i="1" dirty="0"/>
          </a:p>
        </p:txBody>
      </p:sp>
      <p:sp>
        <p:nvSpPr>
          <p:cNvPr id="3" name="Content Placeholder 2"/>
          <p:cNvSpPr>
            <a:spLocks noGrp="1"/>
          </p:cNvSpPr>
          <p:nvPr>
            <p:ph idx="1"/>
          </p:nvPr>
        </p:nvSpPr>
        <p:spPr>
          <a:xfrm>
            <a:off x="98854" y="1565190"/>
            <a:ext cx="11936627" cy="2141838"/>
          </a:xfrm>
        </p:spPr>
        <p:txBody>
          <a:bodyPr>
            <a:normAutofit lnSpcReduction="10000"/>
          </a:bodyPr>
          <a:lstStyle/>
          <a:p>
            <a:r>
              <a:rPr lang="en-US" dirty="0"/>
              <a:t>Needs to be installed and called with YARN from </a:t>
            </a:r>
            <a:r>
              <a:rPr lang="en-US" i="1" dirty="0" err="1"/>
              <a:t>package.json</a:t>
            </a:r>
            <a:endParaRPr lang="en-US" i="1" dirty="0"/>
          </a:p>
          <a:p>
            <a:r>
              <a:rPr lang="en-US" i="1" dirty="0" err="1"/>
              <a:t>webpack</a:t>
            </a:r>
            <a:r>
              <a:rPr lang="en-US" i="1" dirty="0"/>
              <a:t>-dev-server</a:t>
            </a:r>
            <a:r>
              <a:rPr lang="en-US" dirty="0"/>
              <a:t> is a useful tool that starts a HTTP server with hot-reloading </a:t>
            </a:r>
          </a:p>
          <a:p>
            <a:pPr lvl="1"/>
            <a:r>
              <a:rPr lang="en-US" dirty="0" err="1"/>
              <a:t>ie</a:t>
            </a:r>
            <a:r>
              <a:rPr lang="en-US" dirty="0"/>
              <a:t>, if you modify your JS files, it automatically re-bundle them</a:t>
            </a:r>
          </a:p>
        </p:txBody>
      </p:sp>
      <p:sp>
        <p:nvSpPr>
          <p:cNvPr id="4" name="Rectangle 1"/>
          <p:cNvSpPr>
            <a:spLocks noChangeArrowheads="1"/>
          </p:cNvSpPr>
          <p:nvPr/>
        </p:nvSpPr>
        <p:spPr bwMode="auto">
          <a:xfrm>
            <a:off x="469555" y="3920549"/>
            <a:ext cx="10453817"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"scripts"</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"dev"</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-dev-server --open --mode development"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"build"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webpack</a:t>
            </a:r>
            <a:r>
              <a:rPr lang="en-US" altLang="en-US" sz="2000" b="1" dirty="0">
                <a:solidFill>
                  <a:srgbClr val="008000"/>
                </a:solidFill>
                <a:latin typeface="Courier New" panose="02070309020205020404" pitchFamily="49" charset="0"/>
                <a:cs typeface="Courier New" panose="02070309020205020404" pitchFamily="49" charset="0"/>
              </a:rPr>
              <a:t> --mode production"</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devDependencies</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"^4.16.5"</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-cli"</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"^3.1.0"</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webpack</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-dev-server"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"^3.1.5"</a:t>
            </a:r>
            <a:b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054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webpack.config.js</a:t>
            </a:r>
          </a:p>
        </p:txBody>
      </p:sp>
      <p:sp>
        <p:nvSpPr>
          <p:cNvPr id="3" name="Content Placeholder 2"/>
          <p:cNvSpPr>
            <a:spLocks noGrp="1"/>
          </p:cNvSpPr>
          <p:nvPr>
            <p:ph idx="1"/>
          </p:nvPr>
        </p:nvSpPr>
        <p:spPr>
          <a:xfrm>
            <a:off x="280085" y="1825625"/>
            <a:ext cx="11738919" cy="4789359"/>
          </a:xfrm>
        </p:spPr>
        <p:txBody>
          <a:bodyPr/>
          <a:lstStyle/>
          <a:p>
            <a:r>
              <a:rPr lang="en-US" dirty="0"/>
              <a:t>Besides being called from </a:t>
            </a:r>
            <a:r>
              <a:rPr lang="en-US" i="1" dirty="0" err="1"/>
              <a:t>package.json</a:t>
            </a:r>
            <a:r>
              <a:rPr lang="en-US" dirty="0"/>
              <a:t>, WP also needs its own configurations</a:t>
            </a:r>
          </a:p>
          <a:p>
            <a:pPr lvl="1"/>
            <a:r>
              <a:rPr lang="en-US" dirty="0" err="1"/>
              <a:t>Eg</a:t>
            </a:r>
            <a:r>
              <a:rPr lang="en-US" dirty="0"/>
              <a:t>, name of the file to create, and which directory to save it into</a:t>
            </a:r>
          </a:p>
          <a:p>
            <a:r>
              <a:rPr lang="en-US" dirty="0"/>
              <a:t>Configuration done in a JavaScript file</a:t>
            </a:r>
          </a:p>
        </p:txBody>
      </p:sp>
    </p:spTree>
    <p:extLst>
      <p:ext uri="{BB962C8B-B14F-4D97-AF65-F5344CB8AC3E}">
        <p14:creationId xmlns:p14="http://schemas.microsoft.com/office/powerpoint/2010/main" val="43902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Bash</a:t>
            </a:r>
          </a:p>
        </p:txBody>
      </p:sp>
      <p:sp>
        <p:nvSpPr>
          <p:cNvPr id="3" name="Content Placeholder 2"/>
          <p:cNvSpPr>
            <a:spLocks noGrp="1"/>
          </p:cNvSpPr>
          <p:nvPr>
            <p:ph idx="1"/>
          </p:nvPr>
        </p:nvSpPr>
        <p:spPr>
          <a:xfrm>
            <a:off x="310718" y="1825624"/>
            <a:ext cx="11576482" cy="4903649"/>
          </a:xfrm>
        </p:spPr>
        <p:txBody>
          <a:bodyPr/>
          <a:lstStyle/>
          <a:p>
            <a:r>
              <a:rPr lang="en-US" dirty="0"/>
              <a:t>Bash is a Linux/Mac/Unix shell and command language</a:t>
            </a:r>
          </a:p>
          <a:p>
            <a:r>
              <a:rPr lang="en-US" dirty="0"/>
              <a:t>There are also other kinds of shells</a:t>
            </a:r>
          </a:p>
          <a:p>
            <a:pPr lvl="1"/>
            <a:r>
              <a:rPr lang="en-US" dirty="0" err="1"/>
              <a:t>eg</a:t>
            </a:r>
            <a:r>
              <a:rPr lang="en-US" dirty="0"/>
              <a:t>, PowerShell in Windows</a:t>
            </a:r>
          </a:p>
          <a:p>
            <a:r>
              <a:rPr lang="en-US" dirty="0"/>
              <a:t>A </a:t>
            </a:r>
            <a:r>
              <a:rPr lang="en-US" i="1" dirty="0"/>
              <a:t>shell</a:t>
            </a:r>
            <a:r>
              <a:rPr lang="en-US" dirty="0"/>
              <a:t> is also called: </a:t>
            </a:r>
            <a:r>
              <a:rPr lang="en-US" i="1" dirty="0"/>
              <a:t>terminal</a:t>
            </a:r>
            <a:r>
              <a:rPr lang="en-US" dirty="0"/>
              <a:t>, </a:t>
            </a:r>
            <a:r>
              <a:rPr lang="en-US" i="1" dirty="0"/>
              <a:t>console</a:t>
            </a:r>
            <a:r>
              <a:rPr lang="en-US" dirty="0"/>
              <a:t>, </a:t>
            </a:r>
            <a:r>
              <a:rPr lang="en-US" i="1" dirty="0"/>
              <a:t>command-line</a:t>
            </a:r>
            <a:r>
              <a:rPr lang="en-US" dirty="0"/>
              <a:t>, etc.</a:t>
            </a:r>
          </a:p>
          <a:p>
            <a:r>
              <a:rPr lang="en-US" dirty="0"/>
              <a:t>Enable to </a:t>
            </a:r>
            <a:r>
              <a:rPr lang="en-US" i="1" dirty="0"/>
              <a:t>type</a:t>
            </a:r>
            <a:r>
              <a:rPr lang="en-US" dirty="0"/>
              <a:t> commands (</a:t>
            </a:r>
            <a:r>
              <a:rPr lang="en-US" dirty="0" err="1"/>
              <a:t>eg</a:t>
            </a:r>
            <a:r>
              <a:rPr lang="en-US" dirty="0"/>
              <a:t> programs), and execute them</a:t>
            </a:r>
          </a:p>
        </p:txBody>
      </p:sp>
    </p:spTree>
    <p:extLst>
      <p:ext uri="{BB962C8B-B14F-4D97-AF65-F5344CB8AC3E}">
        <p14:creationId xmlns:p14="http://schemas.microsoft.com/office/powerpoint/2010/main" val="243171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Code Transformation</a:t>
            </a:r>
          </a:p>
        </p:txBody>
      </p:sp>
      <p:sp>
        <p:nvSpPr>
          <p:cNvPr id="3" name="Content Placeholder 2"/>
          <p:cNvSpPr>
            <a:spLocks noGrp="1"/>
          </p:cNvSpPr>
          <p:nvPr>
            <p:ph idx="1"/>
          </p:nvPr>
        </p:nvSpPr>
        <p:spPr>
          <a:xfrm>
            <a:off x="288324" y="1825624"/>
            <a:ext cx="11681254" cy="4797597"/>
          </a:xfrm>
        </p:spPr>
        <p:txBody>
          <a:bodyPr>
            <a:normAutofit fontScale="92500" lnSpcReduction="10000"/>
          </a:bodyPr>
          <a:lstStyle/>
          <a:p>
            <a:r>
              <a:rPr lang="en-US" dirty="0"/>
              <a:t>Bundling is not enough, might need to do </a:t>
            </a:r>
            <a:r>
              <a:rPr lang="en-US" i="1" dirty="0"/>
              <a:t>transformations</a:t>
            </a:r>
          </a:p>
          <a:p>
            <a:r>
              <a:rPr lang="en-US" dirty="0"/>
              <a:t>Support other languages: </a:t>
            </a:r>
            <a:r>
              <a:rPr lang="en-US" i="1" dirty="0" err="1"/>
              <a:t>TypeScript</a:t>
            </a:r>
            <a:r>
              <a:rPr lang="en-US" dirty="0"/>
              <a:t> and </a:t>
            </a:r>
            <a:r>
              <a:rPr lang="en-US" b="1" dirty="0"/>
              <a:t>JSX</a:t>
            </a:r>
            <a:r>
              <a:rPr lang="en-US" dirty="0"/>
              <a:t> </a:t>
            </a:r>
          </a:p>
          <a:p>
            <a:pPr lvl="1"/>
            <a:r>
              <a:rPr lang="en-US" dirty="0"/>
              <a:t>which are not natively supported by browsers, which only deal with JS</a:t>
            </a:r>
          </a:p>
          <a:p>
            <a:pPr lvl="1"/>
            <a:r>
              <a:rPr lang="en-US" dirty="0"/>
              <a:t>JSX will be essential when dealing with </a:t>
            </a:r>
            <a:r>
              <a:rPr lang="en-US" i="1" dirty="0"/>
              <a:t>React</a:t>
            </a:r>
          </a:p>
          <a:p>
            <a:r>
              <a:rPr lang="en-US" dirty="0"/>
              <a:t>Support old browsers:</a:t>
            </a:r>
          </a:p>
          <a:p>
            <a:pPr lvl="1"/>
            <a:r>
              <a:rPr lang="en-US" dirty="0" err="1"/>
              <a:t>eg</a:t>
            </a:r>
            <a:r>
              <a:rPr lang="en-US" dirty="0"/>
              <a:t>, transform code using new JS features (</a:t>
            </a:r>
            <a:r>
              <a:rPr lang="en-US" dirty="0" err="1"/>
              <a:t>eg</a:t>
            </a:r>
            <a:r>
              <a:rPr lang="en-US" dirty="0"/>
              <a:t>, </a:t>
            </a:r>
            <a:r>
              <a:rPr lang="en-US" i="1" dirty="0" err="1"/>
              <a:t>async</a:t>
            </a:r>
            <a:r>
              <a:rPr lang="en-US" i="1" dirty="0"/>
              <a:t>/await</a:t>
            </a:r>
            <a:r>
              <a:rPr lang="en-US" dirty="0"/>
              <a:t>) into equivalent, valid old JS </a:t>
            </a:r>
          </a:p>
          <a:p>
            <a:r>
              <a:rPr lang="en-US" dirty="0" err="1"/>
              <a:t>Minification</a:t>
            </a:r>
            <a:r>
              <a:rPr lang="en-US" dirty="0"/>
              <a:t>:</a:t>
            </a:r>
          </a:p>
          <a:p>
            <a:pPr lvl="1"/>
            <a:r>
              <a:rPr lang="en-US" dirty="0" err="1"/>
              <a:t>eg</a:t>
            </a:r>
            <a:r>
              <a:rPr lang="en-US" dirty="0"/>
              <a:t>, remove comments and empty spaces from JS files to decrease their size, needed to make their download faster</a:t>
            </a:r>
          </a:p>
          <a:p>
            <a:r>
              <a:rPr lang="en-US" dirty="0"/>
              <a:t>etc.</a:t>
            </a:r>
          </a:p>
        </p:txBody>
      </p:sp>
    </p:spTree>
    <p:extLst>
      <p:ext uri="{BB962C8B-B14F-4D97-AF65-F5344CB8AC3E}">
        <p14:creationId xmlns:p14="http://schemas.microsoft.com/office/powerpoint/2010/main" val="3833922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Babel</a:t>
            </a:r>
          </a:p>
        </p:txBody>
      </p:sp>
      <p:sp>
        <p:nvSpPr>
          <p:cNvPr id="3" name="Content Placeholder 2"/>
          <p:cNvSpPr>
            <a:spLocks noGrp="1"/>
          </p:cNvSpPr>
          <p:nvPr>
            <p:ph idx="1"/>
          </p:nvPr>
        </p:nvSpPr>
        <p:spPr>
          <a:xfrm>
            <a:off x="304799" y="1825624"/>
            <a:ext cx="11648303" cy="4772883"/>
          </a:xfrm>
        </p:spPr>
        <p:txBody>
          <a:bodyPr/>
          <a:lstStyle/>
          <a:p>
            <a:r>
              <a:rPr lang="en-US" b="1" dirty="0"/>
              <a:t>Babel</a:t>
            </a:r>
            <a:r>
              <a:rPr lang="en-US" dirty="0"/>
              <a:t> is the main tool to make JS transformations</a:t>
            </a:r>
          </a:p>
          <a:p>
            <a:r>
              <a:rPr lang="en-US" dirty="0"/>
              <a:t>Need to be installed and configured from </a:t>
            </a:r>
            <a:r>
              <a:rPr lang="en-US" i="1" dirty="0" err="1"/>
              <a:t>package.json</a:t>
            </a:r>
            <a:endParaRPr lang="en-US" i="1" dirty="0"/>
          </a:p>
        </p:txBody>
      </p:sp>
      <p:sp>
        <p:nvSpPr>
          <p:cNvPr id="4" name="Rectangle 3">
            <a:extLst>
              <a:ext uri="{FF2B5EF4-FFF2-40B4-BE49-F238E27FC236}">
                <a16:creationId xmlns:a16="http://schemas.microsoft.com/office/drawing/2014/main" id="{B1BC9F7E-6FD2-9B4C-94EA-4C339EED2E3C}"/>
              </a:ext>
            </a:extLst>
          </p:cNvPr>
          <p:cNvSpPr/>
          <p:nvPr/>
        </p:nvSpPr>
        <p:spPr>
          <a:xfrm>
            <a:off x="531222" y="3133793"/>
            <a:ext cx="9196252" cy="3785652"/>
          </a:xfrm>
          <a:prstGeom prst="rect">
            <a:avLst/>
          </a:prstGeom>
        </p:spPr>
        <p:txBody>
          <a:bodyPr wrap="square">
            <a:spAutoFit/>
          </a:bodyPr>
          <a:lstStyle/>
          <a:p>
            <a:r>
              <a:rPr lang="nb-NO" sz="2400" b="1" dirty="0">
                <a:solidFill>
                  <a:srgbClr val="660E7A"/>
                </a:solidFill>
              </a:rPr>
              <a:t>"babel"</a:t>
            </a:r>
            <a:r>
              <a:rPr lang="nb-NO" sz="2400" dirty="0"/>
              <a:t>: {</a:t>
            </a:r>
            <a:br>
              <a:rPr lang="nb-NO" sz="2400" dirty="0"/>
            </a:br>
            <a:r>
              <a:rPr lang="nb-NO" sz="2400" dirty="0"/>
              <a:t>    </a:t>
            </a:r>
            <a:r>
              <a:rPr lang="nb-NO" sz="2400" b="1" dirty="0">
                <a:solidFill>
                  <a:srgbClr val="660E7A"/>
                </a:solidFill>
              </a:rPr>
              <a:t>"</a:t>
            </a:r>
            <a:r>
              <a:rPr lang="nb-NO" sz="2400" b="1" dirty="0" err="1">
                <a:solidFill>
                  <a:srgbClr val="660E7A"/>
                </a:solidFill>
              </a:rPr>
              <a:t>presets</a:t>
            </a:r>
            <a:r>
              <a:rPr lang="nb-NO" sz="2400" b="1" dirty="0">
                <a:solidFill>
                  <a:srgbClr val="660E7A"/>
                </a:solidFill>
              </a:rPr>
              <a:t>"</a:t>
            </a:r>
            <a:r>
              <a:rPr lang="nb-NO" sz="2400" dirty="0"/>
              <a:t>: [</a:t>
            </a:r>
            <a:br>
              <a:rPr lang="nb-NO" sz="2400" dirty="0"/>
            </a:br>
            <a:r>
              <a:rPr lang="nb-NO" sz="2400" dirty="0"/>
              <a:t>        </a:t>
            </a:r>
            <a:r>
              <a:rPr lang="nb-NO" sz="2400" b="1" dirty="0">
                <a:solidFill>
                  <a:srgbClr val="008000"/>
                </a:solidFill>
              </a:rPr>
              <a:t>"@babel/</a:t>
            </a:r>
            <a:r>
              <a:rPr lang="nb-NO" sz="2400" b="1" dirty="0" err="1">
                <a:solidFill>
                  <a:srgbClr val="008000"/>
                </a:solidFill>
              </a:rPr>
              <a:t>env</a:t>
            </a:r>
            <a:r>
              <a:rPr lang="nb-NO" sz="2400" b="1" dirty="0">
                <a:solidFill>
                  <a:srgbClr val="008000"/>
                </a:solidFill>
              </a:rPr>
              <a:t>"</a:t>
            </a:r>
            <a:br>
              <a:rPr lang="nb-NO" sz="2400" b="1" dirty="0">
                <a:solidFill>
                  <a:srgbClr val="008000"/>
                </a:solidFill>
              </a:rPr>
            </a:br>
            <a:r>
              <a:rPr lang="nb-NO" sz="2400" b="1" dirty="0">
                <a:solidFill>
                  <a:srgbClr val="008000"/>
                </a:solidFill>
              </a:rPr>
              <a:t>    </a:t>
            </a:r>
            <a:r>
              <a:rPr lang="nb-NO" sz="2400" dirty="0"/>
              <a:t>]</a:t>
            </a:r>
            <a:br>
              <a:rPr lang="nb-NO" sz="2400" dirty="0"/>
            </a:br>
            <a:r>
              <a:rPr lang="nb-NO" sz="2400" dirty="0"/>
              <a:t>}, </a:t>
            </a:r>
            <a:br>
              <a:rPr lang="nb-NO" sz="2400" dirty="0"/>
            </a:br>
            <a:r>
              <a:rPr lang="nb-NO" sz="2400" b="1" dirty="0">
                <a:solidFill>
                  <a:srgbClr val="660E7A"/>
                </a:solidFill>
              </a:rPr>
              <a:t>"</a:t>
            </a:r>
            <a:r>
              <a:rPr lang="nb-NO" sz="2400" b="1" dirty="0" err="1">
                <a:solidFill>
                  <a:srgbClr val="660E7A"/>
                </a:solidFill>
              </a:rPr>
              <a:t>devDependencies</a:t>
            </a:r>
            <a:r>
              <a:rPr lang="nb-NO" sz="2400" b="1" dirty="0">
                <a:solidFill>
                  <a:srgbClr val="660E7A"/>
                </a:solidFill>
              </a:rPr>
              <a:t>"</a:t>
            </a:r>
            <a:r>
              <a:rPr lang="nb-NO" sz="2400" dirty="0"/>
              <a:t>: {</a:t>
            </a:r>
            <a:br>
              <a:rPr lang="nb-NO" sz="2400" dirty="0"/>
            </a:br>
            <a:r>
              <a:rPr lang="nb-NO" sz="2400" dirty="0"/>
              <a:t>    </a:t>
            </a:r>
            <a:r>
              <a:rPr lang="nb-NO" sz="2400" b="1" dirty="0">
                <a:solidFill>
                  <a:srgbClr val="660E7A"/>
                </a:solidFill>
              </a:rPr>
              <a:t>"@babel/cli"</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core</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a:t>
            </a:r>
            <a:r>
              <a:rPr lang="nb-NO" sz="2400" b="1" dirty="0" err="1">
                <a:solidFill>
                  <a:srgbClr val="660E7A"/>
                </a:solidFill>
              </a:rPr>
              <a:t>preset-env</a:t>
            </a:r>
            <a:r>
              <a:rPr lang="nb-NO" sz="2400" b="1" dirty="0">
                <a:solidFill>
                  <a:srgbClr val="660E7A"/>
                </a:solidFill>
              </a:rPr>
              <a:t>"</a:t>
            </a:r>
            <a:r>
              <a:rPr lang="nb-NO" sz="2400" dirty="0"/>
              <a:t>: </a:t>
            </a:r>
            <a:r>
              <a:rPr lang="nb-NO" sz="2400" b="1" dirty="0">
                <a:solidFill>
                  <a:srgbClr val="008000"/>
                </a:solidFill>
              </a:rPr>
              <a:t>"7.7.4"</a:t>
            </a:r>
            <a:r>
              <a:rPr lang="nb-NO" sz="2400" dirty="0"/>
              <a:t>, </a:t>
            </a:r>
            <a:br>
              <a:rPr lang="nb-NO" sz="2400" dirty="0"/>
            </a:br>
            <a:r>
              <a:rPr lang="nb-NO" sz="2400" dirty="0"/>
              <a:t>    </a:t>
            </a:r>
            <a:r>
              <a:rPr lang="nb-NO" sz="2400" b="1" dirty="0">
                <a:solidFill>
                  <a:srgbClr val="660E7A"/>
                </a:solidFill>
              </a:rPr>
              <a:t>"babel-jest"</a:t>
            </a:r>
            <a:r>
              <a:rPr lang="nb-NO" sz="2400" dirty="0"/>
              <a:t>: </a:t>
            </a:r>
            <a:r>
              <a:rPr lang="nb-NO" sz="2400" b="1" dirty="0">
                <a:solidFill>
                  <a:srgbClr val="008000"/>
                </a:solidFill>
              </a:rPr>
              <a:t>"24.9.0"</a:t>
            </a:r>
            <a:r>
              <a:rPr lang="nb-NO" sz="2400" dirty="0"/>
              <a:t>, </a:t>
            </a:r>
            <a:endParaRPr lang="en-US" sz="2400" dirty="0"/>
          </a:p>
        </p:txBody>
      </p:sp>
    </p:spTree>
    <p:extLst>
      <p:ext uri="{BB962C8B-B14F-4D97-AF65-F5344CB8AC3E}">
        <p14:creationId xmlns:p14="http://schemas.microsoft.com/office/powerpoint/2010/main" val="4260479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to Install</a:t>
            </a:r>
          </a:p>
        </p:txBody>
      </p:sp>
      <p:sp>
        <p:nvSpPr>
          <p:cNvPr id="3" name="Content Placeholder 2"/>
          <p:cNvSpPr>
            <a:spLocks noGrp="1"/>
          </p:cNvSpPr>
          <p:nvPr>
            <p:ph idx="1"/>
          </p:nvPr>
        </p:nvSpPr>
        <p:spPr>
          <a:xfrm>
            <a:off x="143838" y="1690688"/>
            <a:ext cx="11897474" cy="5033748"/>
          </a:xfrm>
        </p:spPr>
        <p:txBody>
          <a:bodyPr/>
          <a:lstStyle/>
          <a:p>
            <a:r>
              <a:rPr lang="en-US" dirty="0"/>
              <a:t>If your OS does not come with “</a:t>
            </a:r>
            <a:r>
              <a:rPr lang="en-US" i="1" dirty="0"/>
              <a:t>node</a:t>
            </a:r>
            <a:r>
              <a:rPr lang="en-US" dirty="0"/>
              <a:t>”, install it from </a:t>
            </a:r>
            <a:r>
              <a:rPr lang="en-US" i="1" dirty="0">
                <a:hlinkClick r:id="rId2"/>
              </a:rPr>
              <a:t>https://nodejs.org</a:t>
            </a:r>
            <a:endParaRPr lang="en-US" i="1" dirty="0"/>
          </a:p>
          <a:p>
            <a:pPr lvl="1"/>
            <a:r>
              <a:rPr lang="en-US" dirty="0"/>
              <a:t>run “</a:t>
            </a:r>
            <a:r>
              <a:rPr lang="en-US" i="1" dirty="0"/>
              <a:t>node --version</a:t>
            </a:r>
            <a:r>
              <a:rPr lang="en-US" dirty="0"/>
              <a:t>” on terminal to check if installed and its version</a:t>
            </a:r>
          </a:p>
          <a:p>
            <a:r>
              <a:rPr lang="en-US" dirty="0"/>
              <a:t>Install YARN from </a:t>
            </a:r>
            <a:r>
              <a:rPr lang="en-US" dirty="0">
                <a:hlinkClick r:id="rId3"/>
              </a:rPr>
              <a:t>https://yarnpkg.com/</a:t>
            </a:r>
            <a:endParaRPr lang="en-US" dirty="0"/>
          </a:p>
          <a:p>
            <a:pPr lvl="1"/>
            <a:r>
              <a:rPr lang="en-US" dirty="0"/>
              <a:t>run “</a:t>
            </a:r>
            <a:r>
              <a:rPr lang="en-US" i="1" dirty="0"/>
              <a:t>yarn -version</a:t>
            </a:r>
            <a:r>
              <a:rPr lang="en-US" dirty="0"/>
              <a:t>” on terminal to check it</a:t>
            </a:r>
          </a:p>
          <a:p>
            <a:r>
              <a:rPr lang="en-US" i="1" dirty="0" err="1"/>
              <a:t>WebPack</a:t>
            </a:r>
            <a:r>
              <a:rPr lang="en-US" i="1" dirty="0"/>
              <a:t>/Babel/Jest</a:t>
            </a:r>
            <a:r>
              <a:rPr lang="en-US" dirty="0"/>
              <a:t>: no need to do any manual installation </a:t>
            </a:r>
          </a:p>
          <a:p>
            <a:pPr lvl="1"/>
            <a:r>
              <a:rPr lang="en-US" dirty="0"/>
              <a:t>“</a:t>
            </a:r>
            <a:r>
              <a:rPr lang="en-US" i="1" dirty="0"/>
              <a:t>yarn install</a:t>
            </a:r>
            <a:r>
              <a:rPr lang="en-US" dirty="0"/>
              <a:t>” will do it for you, if those tools are added under </a:t>
            </a:r>
            <a:r>
              <a:rPr lang="en-US" i="1" dirty="0" err="1"/>
              <a:t>devDependencies</a:t>
            </a:r>
            <a:r>
              <a:rPr lang="en-US" dirty="0"/>
              <a:t> in the </a:t>
            </a:r>
            <a:r>
              <a:rPr lang="en-US" i="1" dirty="0" err="1"/>
              <a:t>package.json</a:t>
            </a:r>
            <a:r>
              <a:rPr lang="en-US" dirty="0"/>
              <a:t> file</a:t>
            </a:r>
          </a:p>
          <a:p>
            <a:pPr lvl="1"/>
            <a:r>
              <a:rPr lang="en-US" dirty="0"/>
              <a:t>tools will be added “locally” into the </a:t>
            </a:r>
            <a:r>
              <a:rPr lang="en-US" i="1" dirty="0" err="1"/>
              <a:t>node_modules</a:t>
            </a:r>
            <a:r>
              <a:rPr lang="en-US" dirty="0"/>
              <a:t> folder, and can be used from inside the “</a:t>
            </a:r>
            <a:r>
              <a:rPr lang="en-US" i="1" dirty="0"/>
              <a:t>scripts</a:t>
            </a:r>
            <a:r>
              <a:rPr lang="en-US" dirty="0"/>
              <a:t>” object in </a:t>
            </a:r>
            <a:r>
              <a:rPr lang="en-US" i="1" dirty="0" err="1"/>
              <a:t>package.json</a:t>
            </a:r>
            <a:endParaRPr lang="en-US" i="1" dirty="0"/>
          </a:p>
        </p:txBody>
      </p:sp>
    </p:spTree>
    <p:extLst>
      <p:ext uri="{BB962C8B-B14F-4D97-AF65-F5344CB8AC3E}">
        <p14:creationId xmlns:p14="http://schemas.microsoft.com/office/powerpoint/2010/main" val="72031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Tree>
    <p:extLst>
      <p:ext uri="{BB962C8B-B14F-4D97-AF65-F5344CB8AC3E}">
        <p14:creationId xmlns:p14="http://schemas.microsoft.com/office/powerpoint/2010/main" val="1049621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a:xfrm>
            <a:off x="304800" y="1825624"/>
            <a:ext cx="11673016" cy="4855261"/>
          </a:xfrm>
        </p:spPr>
        <p:txBody>
          <a:bodyPr/>
          <a:lstStyle/>
          <a:p>
            <a:r>
              <a:rPr lang="en-US" dirty="0"/>
              <a:t>To check the correctness of a program, writing test cases is very important</a:t>
            </a:r>
          </a:p>
          <a:p>
            <a:r>
              <a:rPr lang="en-US" dirty="0"/>
              <a:t>For </a:t>
            </a:r>
            <a:r>
              <a:rPr lang="en-US" i="1" dirty="0"/>
              <a:t>dynamically typed</a:t>
            </a:r>
            <a:r>
              <a:rPr lang="en-US" dirty="0"/>
              <a:t> language, is even more important</a:t>
            </a:r>
          </a:p>
          <a:p>
            <a:pPr lvl="1"/>
            <a:r>
              <a:rPr lang="en-US" dirty="0"/>
              <a:t>as you lose a lot of warnings and checks from a compiler</a:t>
            </a:r>
          </a:p>
          <a:p>
            <a:r>
              <a:rPr lang="en-US" dirty="0"/>
              <a:t>Different libraries in JS for testing, but we will use </a:t>
            </a:r>
            <a:r>
              <a:rPr lang="en-US" b="1" dirty="0"/>
              <a:t>Jest</a:t>
            </a:r>
            <a:r>
              <a:rPr lang="en-US" dirty="0"/>
              <a:t> </a:t>
            </a:r>
          </a:p>
          <a:p>
            <a:pPr lvl="1"/>
            <a:r>
              <a:rPr lang="en-US" dirty="0"/>
              <a:t>which is one of the most popular</a:t>
            </a:r>
          </a:p>
        </p:txBody>
      </p:sp>
    </p:spTree>
    <p:extLst>
      <p:ext uri="{BB962C8B-B14F-4D97-AF65-F5344CB8AC3E}">
        <p14:creationId xmlns:p14="http://schemas.microsoft.com/office/powerpoint/2010/main" val="1752866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t>
            </a:r>
            <a:r>
              <a:rPr lang="en-US" i="1" dirty="0"/>
              <a:t>Jest</a:t>
            </a:r>
          </a:p>
        </p:txBody>
      </p:sp>
      <p:sp>
        <p:nvSpPr>
          <p:cNvPr id="3" name="Content Placeholder 2"/>
          <p:cNvSpPr>
            <a:spLocks noGrp="1"/>
          </p:cNvSpPr>
          <p:nvPr>
            <p:ph idx="1"/>
          </p:nvPr>
        </p:nvSpPr>
        <p:spPr>
          <a:xfrm>
            <a:off x="184731" y="1825625"/>
            <a:ext cx="11331765" cy="1255326"/>
          </a:xfrm>
        </p:spPr>
        <p:txBody>
          <a:bodyPr/>
          <a:lstStyle/>
          <a:p>
            <a:r>
              <a:rPr lang="en-US" dirty="0"/>
              <a:t>Need entry in </a:t>
            </a:r>
            <a:r>
              <a:rPr lang="en-US" b="1" dirty="0"/>
              <a:t>scripts</a:t>
            </a:r>
            <a:r>
              <a:rPr lang="en-US" dirty="0"/>
              <a:t> to start it</a:t>
            </a:r>
          </a:p>
          <a:p>
            <a:r>
              <a:rPr lang="en-US" dirty="0"/>
              <a:t>Need extra configurations to find out where the tests are</a:t>
            </a:r>
          </a:p>
        </p:txBody>
      </p:sp>
      <p:sp>
        <p:nvSpPr>
          <p:cNvPr id="4" name="Rectangle 1"/>
          <p:cNvSpPr>
            <a:spLocks noChangeArrowheads="1"/>
          </p:cNvSpPr>
          <p:nvPr/>
        </p:nvSpPr>
        <p:spPr bwMode="auto">
          <a:xfrm>
            <a:off x="304801" y="3694239"/>
            <a:ext cx="77682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"scripts"</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"test"</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"jest --coverage"</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2000" b="1" dirty="0">
                <a:solidFill>
                  <a:srgbClr val="660E7A"/>
                </a:solidFill>
                <a:latin typeface="Courier New" panose="02070309020205020404" pitchFamily="49" charset="0"/>
                <a:cs typeface="Courier New" panose="02070309020205020404" pitchFamily="49" charset="0"/>
              </a:rPr>
              <a:t>"jest"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testRegex</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"tests/.*</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test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b="1" dirty="0" err="1">
                <a:solidFill>
                  <a:srgbClr val="660E7A"/>
                </a:solidFill>
                <a:latin typeface="Courier New" panose="02070309020205020404" pitchFamily="49" charset="0"/>
                <a:cs typeface="Courier New" panose="02070309020205020404" pitchFamily="49" charset="0"/>
              </a:rPr>
              <a:t>collectCoverageFrom</a:t>
            </a:r>
            <a:r>
              <a:rPr lang="en-US" altLang="en-US" sz="2000" b="1" dirty="0">
                <a:solidFill>
                  <a:srgbClr val="660E7A"/>
                </a:solidFill>
                <a:latin typeface="Courier New" panose="02070309020205020404" pitchFamily="49" charset="0"/>
                <a:cs typeface="Courier New" panose="02070309020205020404" pitchFamily="49" charset="0"/>
              </a:rPr>
              <a:t>"</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err="1">
                <a:solidFill>
                  <a:srgbClr val="008000"/>
                </a:solidFill>
                <a:latin typeface="Courier New" panose="02070309020205020404" pitchFamily="49" charset="0"/>
                <a:cs typeface="Courier New" panose="02070309020205020404" pitchFamily="49" charset="0"/>
              </a:rPr>
              <a:t>js|jsx</a:t>
            </a:r>
            <a:r>
              <a:rPr lang="en-US" altLang="en-US" sz="2000" b="1" dirty="0">
                <a:solidFill>
                  <a:srgbClr val="008000"/>
                </a:solidFill>
                <a:latin typeface="Courier New" panose="02070309020205020404" pitchFamily="49" charset="0"/>
                <a:cs typeface="Courier New" panose="02070309020205020404" pitchFamily="49" charset="0"/>
              </a:rPr>
              <a:t>)"</a:t>
            </a:r>
            <a:br>
              <a:rPr lang="en-US" altLang="en-US" sz="2000" b="1" dirty="0">
                <a:solidFill>
                  <a:srgbClr val="008000"/>
                </a:solidFill>
                <a:latin typeface="Courier New" panose="02070309020205020404" pitchFamily="49" charset="0"/>
                <a:cs typeface="Courier New" panose="02070309020205020404" pitchFamily="49" charset="0"/>
              </a:rPr>
            </a:b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1600" dirty="0">
              <a:latin typeface="Arial" panose="020B0604020202020204" pitchFamily="34" charset="0"/>
            </a:endParaRPr>
          </a:p>
        </p:txBody>
      </p:sp>
      <p:sp>
        <p:nvSpPr>
          <p:cNvPr id="5" name="Rectangle 2"/>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73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a:t>
            </a:r>
            <a:r>
              <a:rPr lang="en-US" i="1" dirty="0"/>
              <a:t>Babel</a:t>
            </a:r>
            <a:r>
              <a:rPr lang="en-US" dirty="0"/>
              <a:t> for </a:t>
            </a:r>
            <a:r>
              <a:rPr lang="en-US" i="1" dirty="0"/>
              <a:t>Jest</a:t>
            </a:r>
          </a:p>
        </p:txBody>
      </p:sp>
      <p:sp>
        <p:nvSpPr>
          <p:cNvPr id="3" name="Content Placeholder 2"/>
          <p:cNvSpPr>
            <a:spLocks noGrp="1"/>
          </p:cNvSpPr>
          <p:nvPr>
            <p:ph idx="1"/>
          </p:nvPr>
        </p:nvSpPr>
        <p:spPr>
          <a:xfrm>
            <a:off x="304800" y="1825625"/>
            <a:ext cx="11689492" cy="4822310"/>
          </a:xfrm>
        </p:spPr>
        <p:txBody>
          <a:bodyPr/>
          <a:lstStyle/>
          <a:p>
            <a:r>
              <a:rPr lang="en-US" dirty="0"/>
              <a:t>JS code running in browser</a:t>
            </a:r>
          </a:p>
          <a:p>
            <a:r>
              <a:rPr lang="en-US" dirty="0"/>
              <a:t>But where are the tests run? We need a JS runtime: </a:t>
            </a:r>
            <a:r>
              <a:rPr lang="en-US" i="1" dirty="0" err="1"/>
              <a:t>NodeJS</a:t>
            </a:r>
            <a:endParaRPr lang="en-US" b="1" i="1" dirty="0"/>
          </a:p>
          <a:p>
            <a:r>
              <a:rPr lang="en-US" dirty="0"/>
              <a:t>But </a:t>
            </a:r>
            <a:r>
              <a:rPr lang="en-US" i="1" dirty="0"/>
              <a:t>frontend</a:t>
            </a:r>
            <a:r>
              <a:rPr lang="en-US" dirty="0"/>
              <a:t> code might not be directly executed on  </a:t>
            </a:r>
            <a:r>
              <a:rPr lang="en-US" i="1" dirty="0" err="1"/>
              <a:t>NodeJS</a:t>
            </a:r>
            <a:endParaRPr lang="en-US" i="1" dirty="0"/>
          </a:p>
          <a:p>
            <a:pPr lvl="1"/>
            <a:r>
              <a:rPr lang="en-US" dirty="0" err="1"/>
              <a:t>eg</a:t>
            </a:r>
            <a:r>
              <a:rPr lang="en-US" dirty="0"/>
              <a:t>, different ways to handle JS </a:t>
            </a:r>
            <a:r>
              <a:rPr lang="en-US" i="1" dirty="0"/>
              <a:t>modules,</a:t>
            </a:r>
            <a:r>
              <a:rPr lang="en-US" dirty="0"/>
              <a:t> </a:t>
            </a:r>
            <a:r>
              <a:rPr lang="en-US" dirty="0" err="1"/>
              <a:t>eg</a:t>
            </a:r>
            <a:r>
              <a:rPr lang="en-US" dirty="0"/>
              <a:t>, “</a:t>
            </a:r>
            <a:r>
              <a:rPr lang="en-US" i="1" dirty="0"/>
              <a:t>import</a:t>
            </a:r>
            <a:r>
              <a:rPr lang="en-US" dirty="0"/>
              <a:t>” vs “</a:t>
            </a:r>
            <a:r>
              <a:rPr lang="en-US" i="1" dirty="0"/>
              <a:t>require()</a:t>
            </a:r>
            <a:r>
              <a:rPr lang="en-US" dirty="0"/>
              <a:t>”</a:t>
            </a:r>
            <a:endParaRPr lang="en-US" i="1" dirty="0"/>
          </a:p>
          <a:p>
            <a:r>
              <a:rPr lang="en-US" dirty="0"/>
              <a:t>Using </a:t>
            </a:r>
            <a:r>
              <a:rPr lang="en-US" i="1" dirty="0"/>
              <a:t>Babel</a:t>
            </a:r>
            <a:r>
              <a:rPr lang="en-US" dirty="0"/>
              <a:t> to make the required transformations to be able to run such code on </a:t>
            </a:r>
            <a:r>
              <a:rPr lang="en-US" i="1" dirty="0" err="1"/>
              <a:t>NodeJS</a:t>
            </a:r>
            <a:endParaRPr lang="en-US" i="1" dirty="0"/>
          </a:p>
          <a:p>
            <a:r>
              <a:rPr lang="en-US" dirty="0"/>
              <a:t>To tell </a:t>
            </a:r>
            <a:r>
              <a:rPr lang="en-US" i="1" dirty="0"/>
              <a:t>Jest</a:t>
            </a:r>
            <a:r>
              <a:rPr lang="en-US" dirty="0"/>
              <a:t> to use </a:t>
            </a:r>
            <a:r>
              <a:rPr lang="en-US" i="1" dirty="0"/>
              <a:t>Babel</a:t>
            </a:r>
            <a:r>
              <a:rPr lang="en-US" dirty="0"/>
              <a:t>, you need to add as well the library </a:t>
            </a:r>
            <a:r>
              <a:rPr lang="en-US" i="1" dirty="0"/>
              <a:t>babel-jest</a:t>
            </a:r>
          </a:p>
        </p:txBody>
      </p:sp>
    </p:spTree>
    <p:extLst>
      <p:ext uri="{BB962C8B-B14F-4D97-AF65-F5344CB8AC3E}">
        <p14:creationId xmlns:p14="http://schemas.microsoft.com/office/powerpoint/2010/main" val="123311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482" y="376518"/>
            <a:ext cx="11885334" cy="6070386"/>
          </a:xfrm>
          <a:prstGeom prst="rect">
            <a:avLst/>
          </a:prstGeom>
        </p:spPr>
      </p:pic>
    </p:spTree>
    <p:extLst>
      <p:ext uri="{BB962C8B-B14F-4D97-AF65-F5344CB8AC3E}">
        <p14:creationId xmlns:p14="http://schemas.microsoft.com/office/powerpoint/2010/main" val="390230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159" y="136525"/>
            <a:ext cx="10515600" cy="1325563"/>
          </a:xfrm>
        </p:spPr>
        <p:txBody>
          <a:bodyPr/>
          <a:lstStyle/>
          <a:p>
            <a:r>
              <a:rPr lang="en-US" dirty="0"/>
              <a:t>Why?</a:t>
            </a:r>
          </a:p>
        </p:txBody>
      </p:sp>
      <p:sp>
        <p:nvSpPr>
          <p:cNvPr id="3" name="Content Placeholder 2"/>
          <p:cNvSpPr>
            <a:spLocks noGrp="1"/>
          </p:cNvSpPr>
          <p:nvPr>
            <p:ph idx="1"/>
          </p:nvPr>
        </p:nvSpPr>
        <p:spPr>
          <a:xfrm>
            <a:off x="266330" y="1825624"/>
            <a:ext cx="11665258" cy="4939159"/>
          </a:xfrm>
        </p:spPr>
        <p:txBody>
          <a:bodyPr>
            <a:normAutofit lnSpcReduction="10000"/>
          </a:bodyPr>
          <a:lstStyle/>
          <a:p>
            <a:r>
              <a:rPr lang="en-US" dirty="0"/>
              <a:t>Critical skill when you are a programmer</a:t>
            </a:r>
          </a:p>
          <a:p>
            <a:r>
              <a:rPr lang="en-US" dirty="0"/>
              <a:t>Help automating several tasks</a:t>
            </a:r>
          </a:p>
          <a:p>
            <a:r>
              <a:rPr lang="en-US" dirty="0"/>
              <a:t>When dealing with web/enterprise systems, many servers will NOT have a GUI…</a:t>
            </a:r>
          </a:p>
          <a:p>
            <a:pPr lvl="1"/>
            <a:r>
              <a:rPr lang="en-US" dirty="0"/>
              <a:t>… you will access them remotely via SSH using a terminal</a:t>
            </a:r>
          </a:p>
          <a:p>
            <a:pPr lvl="1"/>
            <a:r>
              <a:rPr lang="en-US" dirty="0"/>
              <a:t>… this also applies for embedded and </a:t>
            </a:r>
            <a:r>
              <a:rPr lang="en-US" dirty="0" err="1"/>
              <a:t>IoT</a:t>
            </a:r>
            <a:r>
              <a:rPr lang="en-US" dirty="0"/>
              <a:t> devices</a:t>
            </a:r>
          </a:p>
          <a:p>
            <a:r>
              <a:rPr lang="en-US" dirty="0"/>
              <a:t>Helpful when commands with specific parameters (</a:t>
            </a:r>
            <a:r>
              <a:rPr lang="en-US" dirty="0" err="1"/>
              <a:t>eg</a:t>
            </a:r>
            <a:r>
              <a:rPr lang="en-US" dirty="0"/>
              <a:t> </a:t>
            </a:r>
            <a:r>
              <a:rPr lang="en-US" dirty="0" err="1"/>
              <a:t>Git</a:t>
            </a:r>
            <a:r>
              <a:rPr lang="en-US" dirty="0"/>
              <a:t>)</a:t>
            </a:r>
          </a:p>
          <a:p>
            <a:r>
              <a:rPr lang="en-US" dirty="0"/>
              <a:t>You need to be able to do basic commands</a:t>
            </a:r>
          </a:p>
          <a:p>
            <a:r>
              <a:rPr lang="en-US" dirty="0"/>
              <a:t>You will need </a:t>
            </a:r>
            <a:r>
              <a:rPr lang="en-US" i="1" dirty="0"/>
              <a:t>Bash</a:t>
            </a:r>
            <a:r>
              <a:rPr lang="en-US" dirty="0"/>
              <a:t> commands when using build tools</a:t>
            </a:r>
          </a:p>
        </p:txBody>
      </p:sp>
    </p:spTree>
    <p:extLst>
      <p:ext uri="{BB962C8B-B14F-4D97-AF65-F5344CB8AC3E}">
        <p14:creationId xmlns:p14="http://schemas.microsoft.com/office/powerpoint/2010/main" val="1099973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Bash</a:t>
            </a:r>
          </a:p>
        </p:txBody>
      </p:sp>
      <p:sp>
        <p:nvSpPr>
          <p:cNvPr id="3" name="Content Placeholder 2"/>
          <p:cNvSpPr>
            <a:spLocks noGrp="1"/>
          </p:cNvSpPr>
          <p:nvPr>
            <p:ph idx="1"/>
          </p:nvPr>
        </p:nvSpPr>
        <p:spPr>
          <a:xfrm>
            <a:off x="204186" y="1825625"/>
            <a:ext cx="11833934" cy="2098306"/>
          </a:xfrm>
        </p:spPr>
        <p:txBody>
          <a:bodyPr>
            <a:normAutofit lnSpcReduction="10000"/>
          </a:bodyPr>
          <a:lstStyle/>
          <a:p>
            <a:r>
              <a:rPr lang="en-US" dirty="0"/>
              <a:t>If you are using Linux/Mac, it is already installed</a:t>
            </a:r>
          </a:p>
          <a:p>
            <a:pPr lvl="1"/>
            <a:r>
              <a:rPr lang="en-US" dirty="0"/>
              <a:t>Mac: Utilities -&gt; Terminal</a:t>
            </a:r>
          </a:p>
          <a:p>
            <a:r>
              <a:rPr lang="en-US" dirty="0"/>
              <a:t>If using Windows, strongly recommended to install </a:t>
            </a:r>
            <a:r>
              <a:rPr lang="en-US" dirty="0" err="1"/>
              <a:t>GitBash</a:t>
            </a:r>
            <a:endParaRPr lang="en-US" dirty="0"/>
          </a:p>
          <a:p>
            <a:pPr lvl="1"/>
            <a:r>
              <a:rPr lang="en-US" dirty="0"/>
              <a:t>which is part of “</a:t>
            </a:r>
            <a:r>
              <a:rPr lang="en-US" dirty="0" err="1"/>
              <a:t>Git</a:t>
            </a:r>
            <a:r>
              <a:rPr lang="en-US" dirty="0"/>
              <a:t> for Windows” at http://gitforwindows.org/</a:t>
            </a:r>
          </a:p>
        </p:txBody>
      </p:sp>
      <p:pic>
        <p:nvPicPr>
          <p:cNvPr id="3074" name="Picture 2" descr="http://blog.teamtreehouse.com/wp-content/uploads/2012/09/Screen-Shot-2012-09-25-at-12.57.00-PM.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380" y="4058868"/>
            <a:ext cx="6033378" cy="29298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5" y="3923931"/>
            <a:ext cx="3427979" cy="2883439"/>
          </a:xfrm>
          <a:prstGeom prst="rect">
            <a:avLst/>
          </a:prstGeom>
        </p:spPr>
      </p:pic>
    </p:spTree>
    <p:extLst>
      <p:ext uri="{BB962C8B-B14F-4D97-AF65-F5344CB8AC3E}">
        <p14:creationId xmlns:p14="http://schemas.microsoft.com/office/powerpoint/2010/main" val="138168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Commands</a:t>
            </a:r>
          </a:p>
        </p:txBody>
      </p:sp>
      <p:sp>
        <p:nvSpPr>
          <p:cNvPr id="3" name="Content Placeholder 2"/>
          <p:cNvSpPr>
            <a:spLocks noGrp="1"/>
          </p:cNvSpPr>
          <p:nvPr>
            <p:ph idx="1"/>
          </p:nvPr>
        </p:nvSpPr>
        <p:spPr>
          <a:xfrm>
            <a:off x="838200" y="1690688"/>
            <a:ext cx="10515600" cy="4917581"/>
          </a:xfrm>
        </p:spPr>
        <p:txBody>
          <a:bodyPr>
            <a:normAutofit fontScale="77500" lnSpcReduction="20000"/>
          </a:bodyPr>
          <a:lstStyle/>
          <a:p>
            <a:r>
              <a:rPr lang="en-US" dirty="0"/>
              <a:t>“</a:t>
            </a:r>
            <a:r>
              <a:rPr lang="en-US" b="1" dirty="0"/>
              <a:t>.</a:t>
            </a:r>
            <a:r>
              <a:rPr lang="en-US" dirty="0"/>
              <a:t>” the current directory</a:t>
            </a:r>
          </a:p>
          <a:p>
            <a:r>
              <a:rPr lang="en-US" dirty="0"/>
              <a:t>“</a:t>
            </a:r>
            <a:r>
              <a:rPr lang="en-US" b="1" dirty="0"/>
              <a:t>..</a:t>
            </a:r>
            <a:r>
              <a:rPr lang="en-US" dirty="0"/>
              <a:t>” the parent directory</a:t>
            </a:r>
          </a:p>
          <a:p>
            <a:r>
              <a:rPr lang="en-US" dirty="0"/>
              <a:t>“</a:t>
            </a:r>
            <a:r>
              <a:rPr lang="en-US" b="1" dirty="0"/>
              <a:t>~</a:t>
            </a:r>
            <a:r>
              <a:rPr lang="en-US" dirty="0"/>
              <a:t>” home directory</a:t>
            </a:r>
          </a:p>
          <a:p>
            <a:r>
              <a:rPr lang="en-US" dirty="0"/>
              <a:t>“</a:t>
            </a:r>
            <a:r>
              <a:rPr lang="en-US" b="1" dirty="0" err="1"/>
              <a:t>pwd</a:t>
            </a:r>
            <a:r>
              <a:rPr lang="en-US" dirty="0"/>
              <a:t>” print working directory</a:t>
            </a:r>
          </a:p>
          <a:p>
            <a:r>
              <a:rPr lang="en-US" dirty="0"/>
              <a:t>“</a:t>
            </a:r>
            <a:r>
              <a:rPr lang="en-US" b="1" dirty="0"/>
              <a:t>cd</a:t>
            </a:r>
            <a:r>
              <a:rPr lang="en-US" dirty="0"/>
              <a:t>” change directory</a:t>
            </a:r>
          </a:p>
          <a:p>
            <a:r>
              <a:rPr lang="en-US" dirty="0"/>
              <a:t>“</a:t>
            </a:r>
            <a:r>
              <a:rPr lang="en-US" b="1" dirty="0" err="1"/>
              <a:t>mkdir</a:t>
            </a:r>
            <a:r>
              <a:rPr lang="en-US" dirty="0"/>
              <a:t>” make directory</a:t>
            </a:r>
          </a:p>
          <a:p>
            <a:r>
              <a:rPr lang="en-US" dirty="0"/>
              <a:t>“</a:t>
            </a:r>
            <a:r>
              <a:rPr lang="en-US" b="1" dirty="0"/>
              <a:t>ls</a:t>
            </a:r>
            <a:r>
              <a:rPr lang="en-US" dirty="0"/>
              <a:t>” list directory content</a:t>
            </a:r>
          </a:p>
          <a:p>
            <a:r>
              <a:rPr lang="en-US" dirty="0"/>
              <a:t>“</a:t>
            </a:r>
            <a:r>
              <a:rPr lang="en-US" b="1" dirty="0" err="1"/>
              <a:t>cp</a:t>
            </a:r>
            <a:r>
              <a:rPr lang="en-US" dirty="0"/>
              <a:t>” copy file</a:t>
            </a:r>
          </a:p>
          <a:p>
            <a:r>
              <a:rPr lang="en-US" dirty="0"/>
              <a:t>“</a:t>
            </a:r>
            <a:r>
              <a:rPr lang="en-US" b="1" dirty="0"/>
              <a:t>mv</a:t>
            </a:r>
            <a:r>
              <a:rPr lang="en-US" dirty="0"/>
              <a:t>” move file</a:t>
            </a:r>
          </a:p>
          <a:p>
            <a:r>
              <a:rPr lang="en-US" dirty="0"/>
              <a:t>“</a:t>
            </a:r>
            <a:r>
              <a:rPr lang="en-US" b="1" dirty="0" err="1"/>
              <a:t>rm</a:t>
            </a:r>
            <a:r>
              <a:rPr lang="en-US" dirty="0"/>
              <a:t>” remove (“-r” for recursive on directories)</a:t>
            </a:r>
          </a:p>
          <a:p>
            <a:r>
              <a:rPr lang="en-US" dirty="0"/>
              <a:t>“</a:t>
            </a:r>
            <a:r>
              <a:rPr lang="en-US" b="1" dirty="0"/>
              <a:t>man</a:t>
            </a:r>
            <a:r>
              <a:rPr lang="en-US" dirty="0"/>
              <a:t>” manual for a specific command</a:t>
            </a:r>
          </a:p>
        </p:txBody>
      </p:sp>
    </p:spTree>
    <p:extLst>
      <p:ext uri="{BB962C8B-B14F-4D97-AF65-F5344CB8AC3E}">
        <p14:creationId xmlns:p14="http://schemas.microsoft.com/office/powerpoint/2010/main" val="40146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Cont.</a:t>
            </a:r>
          </a:p>
        </p:txBody>
      </p:sp>
      <p:sp>
        <p:nvSpPr>
          <p:cNvPr id="3" name="Content Placeholder 2"/>
          <p:cNvSpPr>
            <a:spLocks noGrp="1"/>
          </p:cNvSpPr>
          <p:nvPr>
            <p:ph idx="1"/>
          </p:nvPr>
        </p:nvSpPr>
        <p:spPr>
          <a:xfrm>
            <a:off x="200297" y="1323703"/>
            <a:ext cx="11153503" cy="5947953"/>
          </a:xfrm>
        </p:spPr>
        <p:txBody>
          <a:bodyPr>
            <a:normAutofit lnSpcReduction="10000"/>
          </a:bodyPr>
          <a:lstStyle/>
          <a:p>
            <a:r>
              <a:rPr lang="en-US" sz="2800" dirty="0"/>
              <a:t>“</a:t>
            </a:r>
            <a:r>
              <a:rPr lang="en-US" sz="2800" b="1" dirty="0"/>
              <a:t>echo</a:t>
            </a:r>
            <a:r>
              <a:rPr lang="en-US" sz="2800" dirty="0"/>
              <a:t>” print input text</a:t>
            </a:r>
          </a:p>
          <a:p>
            <a:r>
              <a:rPr lang="en-US" sz="2800" dirty="0"/>
              <a:t>“</a:t>
            </a:r>
            <a:r>
              <a:rPr lang="en-US" sz="2800" b="1" dirty="0"/>
              <a:t>cat</a:t>
            </a:r>
            <a:r>
              <a:rPr lang="en-US" sz="2800" dirty="0"/>
              <a:t>” print content of file</a:t>
            </a:r>
          </a:p>
          <a:p>
            <a:r>
              <a:rPr lang="en-US" sz="2800" dirty="0"/>
              <a:t>“</a:t>
            </a:r>
            <a:r>
              <a:rPr lang="en-US" sz="2800" b="1" dirty="0"/>
              <a:t>less</a:t>
            </a:r>
            <a:r>
              <a:rPr lang="en-US" sz="2800" dirty="0"/>
              <a:t>” scrollable print of file</a:t>
            </a:r>
          </a:p>
          <a:p>
            <a:r>
              <a:rPr lang="en-US" sz="2800" dirty="0"/>
              <a:t>“</a:t>
            </a:r>
            <a:r>
              <a:rPr lang="en-US" sz="2800" b="1" dirty="0"/>
              <a:t>&gt;</a:t>
            </a:r>
            <a:r>
              <a:rPr lang="en-US" sz="2800" dirty="0"/>
              <a:t>” redirect to</a:t>
            </a:r>
          </a:p>
          <a:p>
            <a:r>
              <a:rPr lang="en-US" sz="2800" dirty="0"/>
              <a:t>“</a:t>
            </a:r>
            <a:r>
              <a:rPr lang="en-US" sz="2800" b="1" dirty="0"/>
              <a:t>&gt;&gt;</a:t>
            </a:r>
            <a:r>
              <a:rPr lang="en-US" sz="2800" dirty="0"/>
              <a:t>” append to</a:t>
            </a:r>
          </a:p>
          <a:p>
            <a:r>
              <a:rPr lang="en-US" sz="2800" dirty="0"/>
              <a:t>“</a:t>
            </a:r>
            <a:r>
              <a:rPr lang="en-US" sz="2800" b="1" dirty="0"/>
              <a:t>|</a:t>
            </a:r>
            <a:r>
              <a:rPr lang="en-US" sz="2800" dirty="0"/>
              <a:t>” pipe commands</a:t>
            </a:r>
          </a:p>
          <a:p>
            <a:r>
              <a:rPr lang="en-US" sz="2800" dirty="0"/>
              <a:t>“</a:t>
            </a:r>
            <a:r>
              <a:rPr lang="en-US" sz="2800" b="1" dirty="0"/>
              <a:t>which</a:t>
            </a:r>
            <a:r>
              <a:rPr lang="en-US" sz="2800" dirty="0"/>
              <a:t>” location of program</a:t>
            </a:r>
          </a:p>
          <a:p>
            <a:r>
              <a:rPr lang="en-US" sz="2800" dirty="0"/>
              <a:t>“</a:t>
            </a:r>
            <a:r>
              <a:rPr lang="en-US" sz="2800" b="1" dirty="0"/>
              <a:t>$</a:t>
            </a:r>
            <a:r>
              <a:rPr lang="en-US" sz="2800" dirty="0"/>
              <a:t>” resolve variables</a:t>
            </a:r>
          </a:p>
          <a:p>
            <a:r>
              <a:rPr lang="en-US" sz="2800" dirty="0"/>
              <a:t>“</a:t>
            </a:r>
            <a:r>
              <a:rPr lang="en-US" sz="2800" b="1" dirty="0" err="1"/>
              <a:t>wc</a:t>
            </a:r>
            <a:r>
              <a:rPr lang="en-US" sz="2800" dirty="0"/>
              <a:t>” word count</a:t>
            </a:r>
          </a:p>
          <a:p>
            <a:r>
              <a:rPr lang="en-US" sz="2800" dirty="0"/>
              <a:t>“</a:t>
            </a:r>
            <a:r>
              <a:rPr lang="en-US" sz="2800" b="1" dirty="0"/>
              <a:t>find</a:t>
            </a:r>
            <a:r>
              <a:rPr lang="en-US" sz="2800" dirty="0"/>
              <a:t>” files</a:t>
            </a:r>
          </a:p>
          <a:p>
            <a:r>
              <a:rPr lang="en-US" sz="2800" dirty="0"/>
              <a:t>“</a:t>
            </a:r>
            <a:r>
              <a:rPr lang="en-US" sz="2800" b="1" dirty="0"/>
              <a:t>grep</a:t>
            </a:r>
            <a:r>
              <a:rPr lang="en-US" sz="2800" dirty="0"/>
              <a:t>” extract based on regular expression</a:t>
            </a:r>
          </a:p>
          <a:p>
            <a:r>
              <a:rPr lang="en-US" sz="2800" dirty="0"/>
              <a:t>“</a:t>
            </a:r>
            <a:r>
              <a:rPr lang="en-US" sz="2800" b="1" dirty="0"/>
              <a:t>touch</a:t>
            </a:r>
            <a:r>
              <a:rPr lang="en-US" sz="2800" dirty="0"/>
              <a:t>” modify access time of file, and create it if non-existent</a:t>
            </a:r>
          </a:p>
        </p:txBody>
      </p:sp>
    </p:spTree>
    <p:extLst>
      <p:ext uri="{BB962C8B-B14F-4D97-AF65-F5344CB8AC3E}">
        <p14:creationId xmlns:p14="http://schemas.microsoft.com/office/powerpoint/2010/main" val="236837260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6780</TotalTime>
  <Words>2742</Words>
  <Application>Microsoft Macintosh PowerPoint</Application>
  <PresentationFormat>Widescreen</PresentationFormat>
  <Paragraphs>245</Paragraphs>
  <Slides>46</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Calibri</vt:lpstr>
      <vt:lpstr>Calibri Light</vt:lpstr>
      <vt:lpstr>Courier New</vt:lpstr>
      <vt:lpstr>Helvetica Light</vt:lpstr>
      <vt:lpstr>Office Theme</vt:lpstr>
      <vt:lpstr>White</vt:lpstr>
      <vt:lpstr>Web Development and API Design  Lesson 02: Bash, Regex, Build Tools and Testing</vt:lpstr>
      <vt:lpstr>Goals</vt:lpstr>
      <vt:lpstr>Bash</vt:lpstr>
      <vt:lpstr>Bash</vt:lpstr>
      <vt:lpstr>PowerPoint Presentation</vt:lpstr>
      <vt:lpstr>Why?</vt:lpstr>
      <vt:lpstr>Installing Bash</vt:lpstr>
      <vt:lpstr>Basic Commands</vt:lpstr>
      <vt:lpstr>Cont.</vt:lpstr>
      <vt:lpstr>PowerPoint Presentation</vt:lpstr>
      <vt:lpstr>PowerPoint Presentation</vt:lpstr>
      <vt:lpstr>PowerPoint Presentation</vt:lpstr>
      <vt:lpstr>PowerPoint Presentation</vt:lpstr>
      <vt:lpstr>PowerPoint Presentation</vt:lpstr>
      <vt:lpstr>PowerPoint Presentation</vt:lpstr>
      <vt:lpstr>Useful Tips</vt:lpstr>
      <vt:lpstr>Regular Expressions</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 Tools</vt:lpstr>
      <vt:lpstr>YARN/NPM</vt:lpstr>
      <vt:lpstr>PowerPoint Presentation</vt:lpstr>
      <vt:lpstr>package.json</vt:lpstr>
      <vt:lpstr>JSON for Configuration Files</vt:lpstr>
      <vt:lpstr>yarn.lock</vt:lpstr>
      <vt:lpstr>WebPack</vt:lpstr>
      <vt:lpstr>Bundling</vt:lpstr>
      <vt:lpstr>Configuring WebPack</vt:lpstr>
      <vt:lpstr>webpack.config.js</vt:lpstr>
      <vt:lpstr>Code Transformation</vt:lpstr>
      <vt:lpstr>Babel</vt:lpstr>
      <vt:lpstr>Tools to Install</vt:lpstr>
      <vt:lpstr>Testing</vt:lpstr>
      <vt:lpstr>Testing</vt:lpstr>
      <vt:lpstr>Configuring Jest</vt:lpstr>
      <vt:lpstr>Need Babel for Jest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345</cp:revision>
  <cp:lastPrinted>2017-12-21T12:07:11Z</cp:lastPrinted>
  <dcterms:created xsi:type="dcterms:W3CDTF">2017-12-10T14:32:25Z</dcterms:created>
  <dcterms:modified xsi:type="dcterms:W3CDTF">2020-02-13T11:55:23Z</dcterms:modified>
</cp:coreProperties>
</file>